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57" r:id="rId3"/>
    <p:sldId id="258" r:id="rId4"/>
    <p:sldId id="259" r:id="rId5"/>
    <p:sldId id="260" r:id="rId6"/>
    <p:sldId id="261" r:id="rId7"/>
    <p:sldId id="263" r:id="rId8"/>
    <p:sldId id="262" r:id="rId9"/>
    <p:sldId id="284" r:id="rId10"/>
    <p:sldId id="285" r:id="rId11"/>
    <p:sldId id="286" r:id="rId12"/>
    <p:sldId id="264" r:id="rId13"/>
    <p:sldId id="266" r:id="rId14"/>
    <p:sldId id="272" r:id="rId15"/>
    <p:sldId id="273" r:id="rId16"/>
    <p:sldId id="267" r:id="rId17"/>
    <p:sldId id="270" r:id="rId18"/>
    <p:sldId id="274" r:id="rId19"/>
    <p:sldId id="275" r:id="rId20"/>
    <p:sldId id="277" r:id="rId21"/>
    <p:sldId id="278" r:id="rId22"/>
    <p:sldId id="268" r:id="rId23"/>
    <p:sldId id="280" r:id="rId24"/>
    <p:sldId id="279" r:id="rId25"/>
    <p:sldId id="281" r:id="rId26"/>
    <p:sldId id="282" r:id="rId27"/>
    <p:sldId id="283" r:id="rId28"/>
    <p:sldId id="26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瑀婕 陳" initials="瑀婕" lastIdx="1" clrIdx="0">
    <p:extLst>
      <p:ext uri="{19B8F6BF-5375-455C-9EA6-DF929625EA0E}">
        <p15:presenceInfo xmlns:p15="http://schemas.microsoft.com/office/powerpoint/2012/main" userId="c176ebd2e60a71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83F4F-41CB-4D98-A69F-D7DC768B904E}" v="4" dt="2021-10-06T17:21:35.401"/>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4"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ACB83F4F-41CB-4D98-A69F-D7DC768B904E}"/>
    <pc:docChg chg="undo custSel addSld modSld">
      <pc:chgData name="瑀婕 陳" userId="c176ebd2e60a71ab" providerId="LiveId" clId="{ACB83F4F-41CB-4D98-A69F-D7DC768B904E}" dt="2021-10-12T10:15:15.132" v="1777" actId="20577"/>
      <pc:docMkLst>
        <pc:docMk/>
      </pc:docMkLst>
      <pc:sldChg chg="modSp mod">
        <pc:chgData name="瑀婕 陳" userId="c176ebd2e60a71ab" providerId="LiveId" clId="{ACB83F4F-41CB-4D98-A69F-D7DC768B904E}" dt="2021-09-30T06:52:41.640" v="1775" actId="20577"/>
        <pc:sldMkLst>
          <pc:docMk/>
          <pc:sldMk cId="955184808" sldId="256"/>
        </pc:sldMkLst>
        <pc:spChg chg="mod">
          <ac:chgData name="瑀婕 陳" userId="c176ebd2e60a71ab" providerId="LiveId" clId="{ACB83F4F-41CB-4D98-A69F-D7DC768B904E}" dt="2021-09-30T06:52:41.640" v="1775" actId="20577"/>
          <ac:spMkLst>
            <pc:docMk/>
            <pc:sldMk cId="955184808" sldId="256"/>
            <ac:spMk id="3" creationId="{15CFBEA8-06F3-4BC6-8DB1-6C5CA0813C38}"/>
          </ac:spMkLst>
        </pc:spChg>
      </pc:sldChg>
      <pc:sldChg chg="modSp mod">
        <pc:chgData name="瑀婕 陳" userId="c176ebd2e60a71ab" providerId="LiveId" clId="{ACB83F4F-41CB-4D98-A69F-D7DC768B904E}" dt="2021-09-28T16:31:57.180" v="867" actId="948"/>
        <pc:sldMkLst>
          <pc:docMk/>
          <pc:sldMk cId="2994209367" sldId="257"/>
        </pc:sldMkLst>
        <pc:spChg chg="mod">
          <ac:chgData name="瑀婕 陳" userId="c176ebd2e60a71ab" providerId="LiveId" clId="{ACB83F4F-41CB-4D98-A69F-D7DC768B904E}" dt="2021-09-28T16:31:57.180" v="867" actId="948"/>
          <ac:spMkLst>
            <pc:docMk/>
            <pc:sldMk cId="2994209367" sldId="257"/>
            <ac:spMk id="3" creationId="{250DCB62-4B2C-4E6C-B25F-0D95ED932334}"/>
          </ac:spMkLst>
        </pc:spChg>
      </pc:sldChg>
      <pc:sldChg chg="modNotesTx">
        <pc:chgData name="瑀婕 陳" userId="c176ebd2e60a71ab" providerId="LiveId" clId="{ACB83F4F-41CB-4D98-A69F-D7DC768B904E}" dt="2021-09-28T16:59:00.366" v="1388"/>
        <pc:sldMkLst>
          <pc:docMk/>
          <pc:sldMk cId="887284335" sldId="259"/>
        </pc:sldMkLst>
      </pc:sldChg>
      <pc:sldChg chg="modNotesTx">
        <pc:chgData name="瑀婕 陳" userId="c176ebd2e60a71ab" providerId="LiveId" clId="{ACB83F4F-41CB-4D98-A69F-D7DC768B904E}" dt="2021-09-28T17:13:01.335" v="1425" actId="20577"/>
        <pc:sldMkLst>
          <pc:docMk/>
          <pc:sldMk cId="2410496997" sldId="264"/>
        </pc:sldMkLst>
      </pc:sldChg>
      <pc:sldChg chg="modSp mod modNotesTx">
        <pc:chgData name="瑀婕 陳" userId="c176ebd2e60a71ab" providerId="LiveId" clId="{ACB83F4F-41CB-4D98-A69F-D7DC768B904E}" dt="2021-10-12T10:15:15.132" v="1777" actId="20577"/>
        <pc:sldMkLst>
          <pc:docMk/>
          <pc:sldMk cId="395848948" sldId="267"/>
        </pc:sldMkLst>
        <pc:spChg chg="mod">
          <ac:chgData name="瑀婕 陳" userId="c176ebd2e60a71ab" providerId="LiveId" clId="{ACB83F4F-41CB-4D98-A69F-D7DC768B904E}" dt="2021-09-30T05:51:41.677" v="1769" actId="20577"/>
          <ac:spMkLst>
            <pc:docMk/>
            <pc:sldMk cId="395848948" sldId="267"/>
            <ac:spMk id="3" creationId="{EB9F253A-4BDB-48E6-90DE-6AB9F5EC3703}"/>
          </ac:spMkLst>
        </pc:spChg>
      </pc:sldChg>
      <pc:sldChg chg="modSp mod modNotesTx">
        <pc:chgData name="瑀婕 陳" userId="c176ebd2e60a71ab" providerId="LiveId" clId="{ACB83F4F-41CB-4D98-A69F-D7DC768B904E}" dt="2021-09-29T00:53:12.729" v="1567" actId="20577"/>
        <pc:sldMkLst>
          <pc:docMk/>
          <pc:sldMk cId="4029419091" sldId="274"/>
        </pc:sldMkLst>
        <pc:spChg chg="mod">
          <ac:chgData name="瑀婕 陳" userId="c176ebd2e60a71ab" providerId="LiveId" clId="{ACB83F4F-41CB-4D98-A69F-D7DC768B904E}" dt="2021-09-29T00:53:12.729" v="1567" actId="20577"/>
          <ac:spMkLst>
            <pc:docMk/>
            <pc:sldMk cId="4029419091" sldId="274"/>
            <ac:spMk id="3" creationId="{D7834348-6B62-49CD-9801-DC6B499F6447}"/>
          </ac:spMkLst>
        </pc:spChg>
      </pc:sldChg>
      <pc:sldChg chg="modSp mod modNotesTx">
        <pc:chgData name="瑀婕 陳" userId="c176ebd2e60a71ab" providerId="LiveId" clId="{ACB83F4F-41CB-4D98-A69F-D7DC768B904E}" dt="2021-09-30T06:38:38.628" v="1771" actId="255"/>
        <pc:sldMkLst>
          <pc:docMk/>
          <pc:sldMk cId="1901824229" sldId="277"/>
        </pc:sldMkLst>
        <pc:spChg chg="mod">
          <ac:chgData name="瑀婕 陳" userId="c176ebd2e60a71ab" providerId="LiveId" clId="{ACB83F4F-41CB-4D98-A69F-D7DC768B904E}" dt="2021-09-30T06:38:38.628" v="1771" actId="255"/>
          <ac:spMkLst>
            <pc:docMk/>
            <pc:sldMk cId="1901824229" sldId="277"/>
            <ac:spMk id="3" creationId="{83C0E5F2-C152-4AFB-AF76-1E0AB4CCDA9D}"/>
          </ac:spMkLst>
        </pc:spChg>
      </pc:sldChg>
      <pc:sldChg chg="modSp mod modNotesTx">
        <pc:chgData name="瑀婕 陳" userId="c176ebd2e60a71ab" providerId="LiveId" clId="{ACB83F4F-41CB-4D98-A69F-D7DC768B904E}" dt="2021-09-29T01:13:03.971" v="1732" actId="20577"/>
        <pc:sldMkLst>
          <pc:docMk/>
          <pc:sldMk cId="988530553" sldId="280"/>
        </pc:sldMkLst>
        <pc:spChg chg="mod">
          <ac:chgData name="瑀婕 陳" userId="c176ebd2e60a71ab" providerId="LiveId" clId="{ACB83F4F-41CB-4D98-A69F-D7DC768B904E}" dt="2021-09-29T00:58:20.725" v="1591" actId="20577"/>
          <ac:spMkLst>
            <pc:docMk/>
            <pc:sldMk cId="988530553" sldId="280"/>
            <ac:spMk id="3" creationId="{EB9F253A-4BDB-48E6-90DE-6AB9F5EC3703}"/>
          </ac:spMkLst>
        </pc:spChg>
      </pc:sldChg>
      <pc:sldChg chg="modSp mod modNotesTx">
        <pc:chgData name="瑀婕 陳" userId="c176ebd2e60a71ab" providerId="LiveId" clId="{ACB83F4F-41CB-4D98-A69F-D7DC768B904E}" dt="2021-09-28T16:41:46.517" v="1133" actId="20577"/>
        <pc:sldMkLst>
          <pc:docMk/>
          <pc:sldMk cId="2634663330" sldId="284"/>
        </pc:sldMkLst>
        <pc:spChg chg="mod">
          <ac:chgData name="瑀婕 陳" userId="c176ebd2e60a71ab" providerId="LiveId" clId="{ACB83F4F-41CB-4D98-A69F-D7DC768B904E}" dt="2021-09-28T16:33:40.479" v="869" actId="27636"/>
          <ac:spMkLst>
            <pc:docMk/>
            <pc:sldMk cId="2634663330" sldId="284"/>
            <ac:spMk id="3" creationId="{EEF34871-95A2-46A5-87A2-796B1A19BDF6}"/>
          </ac:spMkLst>
        </pc:spChg>
      </pc:sldChg>
      <pc:sldChg chg="modSp new mod">
        <pc:chgData name="瑀婕 陳" userId="c176ebd2e60a71ab" providerId="LiveId" clId="{ACB83F4F-41CB-4D98-A69F-D7DC768B904E}" dt="2021-09-30T06:34:20.374" v="1770" actId="20577"/>
        <pc:sldMkLst>
          <pc:docMk/>
          <pc:sldMk cId="3865205246" sldId="285"/>
        </pc:sldMkLst>
        <pc:spChg chg="mod">
          <ac:chgData name="瑀婕 陳" userId="c176ebd2e60a71ab" providerId="LiveId" clId="{ACB83F4F-41CB-4D98-A69F-D7DC768B904E}" dt="2021-09-28T15:54:45.372" v="287"/>
          <ac:spMkLst>
            <pc:docMk/>
            <pc:sldMk cId="3865205246" sldId="285"/>
            <ac:spMk id="2" creationId="{6ADB0658-49C1-4072-A9B8-874B285975AB}"/>
          </ac:spMkLst>
        </pc:spChg>
        <pc:spChg chg="mod">
          <ac:chgData name="瑀婕 陳" userId="c176ebd2e60a71ab" providerId="LiveId" clId="{ACB83F4F-41CB-4D98-A69F-D7DC768B904E}" dt="2021-09-30T06:34:20.374" v="1770" actId="20577"/>
          <ac:spMkLst>
            <pc:docMk/>
            <pc:sldMk cId="3865205246" sldId="285"/>
            <ac:spMk id="3" creationId="{4A8D55DB-00C4-46E7-85D8-977038C9AB43}"/>
          </ac:spMkLst>
        </pc:spChg>
      </pc:sldChg>
      <pc:sldChg chg="modSp add mod">
        <pc:chgData name="瑀婕 陳" userId="c176ebd2e60a71ab" providerId="LiveId" clId="{ACB83F4F-41CB-4D98-A69F-D7DC768B904E}" dt="2021-09-28T16:30:34.123" v="866" actId="948"/>
        <pc:sldMkLst>
          <pc:docMk/>
          <pc:sldMk cId="1199029009" sldId="286"/>
        </pc:sldMkLst>
        <pc:spChg chg="mod">
          <ac:chgData name="瑀婕 陳" userId="c176ebd2e60a71ab" providerId="LiveId" clId="{ACB83F4F-41CB-4D98-A69F-D7DC768B904E}" dt="2021-09-28T16:30:34.123" v="866" actId="948"/>
          <ac:spMkLst>
            <pc:docMk/>
            <pc:sldMk cId="1199029009" sldId="286"/>
            <ac:spMk id="3" creationId="{4A8D55DB-00C4-46E7-85D8-977038C9AB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6C647-69C6-4DD7-906F-54EB100956E4}" type="datetimeFigureOut">
              <a:rPr lang="zh-TW" altLang="en-US" smtClean="0"/>
              <a:t>2021/10/12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262A2-1637-4FE2-A9A2-51B4858525CA}" type="slidenum">
              <a:rPr lang="zh-TW" altLang="en-US" smtClean="0"/>
              <a:t>‹#›</a:t>
            </a:fld>
            <a:endParaRPr lang="zh-TW" altLang="en-US"/>
          </a:p>
        </p:txBody>
      </p:sp>
    </p:spTree>
    <p:extLst>
      <p:ext uri="{BB962C8B-B14F-4D97-AF65-F5344CB8AC3E}">
        <p14:creationId xmlns:p14="http://schemas.microsoft.com/office/powerpoint/2010/main" val="229885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2</a:t>
            </a:fld>
            <a:endParaRPr lang="zh-TW" altLang="en-US"/>
          </a:p>
        </p:txBody>
      </p:sp>
    </p:spTree>
    <p:extLst>
      <p:ext uri="{BB962C8B-B14F-4D97-AF65-F5344CB8AC3E}">
        <p14:creationId xmlns:p14="http://schemas.microsoft.com/office/powerpoint/2010/main" val="299111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顯著性小於</a:t>
            </a:r>
            <a:r>
              <a:rPr lang="en-US" altLang="zh-TW" dirty="0"/>
              <a:t>0.05</a:t>
            </a:r>
            <a:r>
              <a:rPr lang="zh-TW" altLang="en-US" dirty="0"/>
              <a:t>，有明顯差異</a:t>
            </a:r>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23</a:t>
            </a:fld>
            <a:endParaRPr lang="zh-TW" altLang="en-US"/>
          </a:p>
        </p:txBody>
      </p:sp>
    </p:spTree>
    <p:extLst>
      <p:ext uri="{BB962C8B-B14F-4D97-AF65-F5344CB8AC3E}">
        <p14:creationId xmlns:p14="http://schemas.microsoft.com/office/powerpoint/2010/main" val="99640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這是概念圖，</a:t>
            </a:r>
            <a:r>
              <a:rPr lang="en-US" altLang="zh-TW" dirty="0"/>
              <a:t>X</a:t>
            </a:r>
            <a:r>
              <a:rPr lang="zh-TW" altLang="en-US" dirty="0"/>
              <a:t>軸是感覺活動之強度，也就是對訊號的感覺強度，</a:t>
            </a:r>
            <a:r>
              <a:rPr lang="en-US" altLang="zh-TW" dirty="0"/>
              <a:t>Y</a:t>
            </a:r>
            <a:r>
              <a:rPr lang="zh-TW" altLang="en-US" dirty="0"/>
              <a:t>軸是發生機率，</a:t>
            </a:r>
            <a:r>
              <a:rPr lang="en-US" altLang="zh-TW" dirty="0"/>
              <a:t>X</a:t>
            </a:r>
            <a:r>
              <a:rPr lang="zh-TW" altLang="en-US" dirty="0"/>
              <a:t>軸上的</a:t>
            </a:r>
            <a:r>
              <a:rPr lang="en-US" altLang="zh-TW" dirty="0"/>
              <a:t>X</a:t>
            </a:r>
            <a:r>
              <a:rPr lang="zh-TW" altLang="en-US" dirty="0"/>
              <a:t>是對訊號判斷之基準值，若受測者感覺強度大於</a:t>
            </a:r>
            <a:r>
              <a:rPr lang="en-US" altLang="zh-TW" dirty="0"/>
              <a:t>X</a:t>
            </a:r>
            <a:r>
              <a:rPr lang="zh-TW" altLang="en-US" dirty="0"/>
              <a:t>，認為有訊號出現；反之。</a:t>
            </a:r>
            <a:r>
              <a:rPr lang="en-US" altLang="zh-TW" dirty="0"/>
              <a:t>β</a:t>
            </a:r>
            <a:r>
              <a:rPr lang="zh-TW" altLang="en-US" dirty="0"/>
              <a:t>值，此值為與基準值有關之一重要變數。若基準值越偏向右邊，則</a:t>
            </a:r>
            <a:r>
              <a:rPr lang="en-US" altLang="zh-TW" dirty="0"/>
              <a:t>β</a:t>
            </a:r>
            <a:r>
              <a:rPr lang="zh-TW" altLang="en-US" dirty="0"/>
              <a:t>值 大於 </a:t>
            </a:r>
            <a:r>
              <a:rPr lang="en-US" altLang="zh-TW" dirty="0"/>
              <a:t>1</a:t>
            </a:r>
            <a:r>
              <a:rPr lang="zh-TW" altLang="en-US" dirty="0"/>
              <a:t>，會在有足夠的證據或線索時，才會判定是否有訊號存在，此類測試者乃為保守傾向者。愈偏向左邊 </a:t>
            </a:r>
            <a:r>
              <a:rPr lang="en-US" altLang="zh-TW" dirty="0"/>
              <a:t>β</a:t>
            </a:r>
            <a:r>
              <a:rPr lang="zh-TW" altLang="en-US" dirty="0"/>
              <a:t>值愈小，此類測試者通常只要有一些可能之訊息跡象，即敢判定有訊 號出現，此類測試者乃為冒險傾向者。</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4</a:t>
            </a:fld>
            <a:endParaRPr lang="zh-TW" altLang="en-US"/>
          </a:p>
        </p:txBody>
      </p:sp>
    </p:spTree>
    <p:extLst>
      <p:ext uri="{BB962C8B-B14F-4D97-AF65-F5344CB8AC3E}">
        <p14:creationId xmlns:p14="http://schemas.microsoft.com/office/powerpoint/2010/main" val="14994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符碼 將感官所受到的刺激 轉換成另一種形式，轉換成用顏色或形狀顯示，舉例：警示燈用不同顏色來顯示是否安全 紅色 代表危險 綠色代表安全。</a:t>
            </a:r>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9</a:t>
            </a:fld>
            <a:endParaRPr lang="zh-TW" altLang="en-US"/>
          </a:p>
        </p:txBody>
      </p:sp>
    </p:spTree>
    <p:extLst>
      <p:ext uri="{BB962C8B-B14F-4D97-AF65-F5344CB8AC3E}">
        <p14:creationId xmlns:p14="http://schemas.microsoft.com/office/powerpoint/2010/main" val="267703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本研究調查了工作記憶容量 </a:t>
            </a:r>
            <a:r>
              <a:rPr lang="en-US" altLang="zh-TW" dirty="0"/>
              <a:t>(WMC) </a:t>
            </a:r>
            <a:r>
              <a:rPr lang="zh-TW" altLang="en-US" dirty="0"/>
              <a:t>在預測分心駕駛表現中的作用。</a:t>
            </a:r>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12</a:t>
            </a:fld>
            <a:endParaRPr lang="zh-TW" altLang="en-US"/>
          </a:p>
        </p:txBody>
      </p:sp>
    </p:spTree>
    <p:extLst>
      <p:ext uri="{BB962C8B-B14F-4D97-AF65-F5344CB8AC3E}">
        <p14:creationId xmlns:p14="http://schemas.microsoft.com/office/powerpoint/2010/main" val="410969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15</a:t>
            </a:fld>
            <a:endParaRPr lang="zh-TW" altLang="en-US"/>
          </a:p>
        </p:txBody>
      </p:sp>
    </p:spTree>
    <p:extLst>
      <p:ext uri="{BB962C8B-B14F-4D97-AF65-F5344CB8AC3E}">
        <p14:creationId xmlns:p14="http://schemas.microsoft.com/office/powerpoint/2010/main" val="210313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000000"/>
                </a:solidFill>
                <a:effectLst/>
                <a:latin typeface="Roboto" panose="02000000000000000000" pitchFamily="2" charset="0"/>
              </a:rPr>
              <a:t>板子通常擺在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英尺遠的地方，而你可以清楚看到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英尺處，別人也可以看到 </a:t>
            </a:r>
            <a:r>
              <a:rPr lang="en-US" altLang="zh-TW" b="0" i="0" dirty="0">
                <a:solidFill>
                  <a:srgbClr val="000000"/>
                </a:solidFill>
                <a:effectLst/>
                <a:latin typeface="Roboto" panose="02000000000000000000" pitchFamily="2" charset="0"/>
              </a:rPr>
              <a:t>20 </a:t>
            </a:r>
            <a:r>
              <a:rPr lang="zh-TW" altLang="en-US" b="0" i="0" dirty="0">
                <a:solidFill>
                  <a:srgbClr val="000000"/>
                </a:solidFill>
                <a:effectLst/>
                <a:latin typeface="Roboto" panose="02000000000000000000" pitchFamily="2" charset="0"/>
              </a:rPr>
              <a:t>英尺處，代表你的視力正常 </a:t>
            </a:r>
            <a:r>
              <a:rPr lang="en-US" altLang="zh-TW" b="0" i="0" dirty="0">
                <a:solidFill>
                  <a:srgbClr val="000000"/>
                </a:solidFill>
                <a:effectLst/>
                <a:latin typeface="Roboto" panose="02000000000000000000" pitchFamily="2" charset="0"/>
              </a:rPr>
              <a:t>1.0</a:t>
            </a:r>
            <a:r>
              <a:rPr lang="zh-TW" altLang="en-US" b="0" i="0" dirty="0">
                <a:solidFill>
                  <a:srgbClr val="000000"/>
                </a:solidFill>
                <a:effectLst/>
                <a:latin typeface="Roboto" panose="02000000000000000000" pitchFamily="2" charset="0"/>
              </a:rPr>
              <a:t>，分子皆為</a:t>
            </a:r>
            <a:r>
              <a:rPr lang="en-US" altLang="zh-TW" b="0" i="0" dirty="0">
                <a:solidFill>
                  <a:srgbClr val="000000"/>
                </a:solidFill>
                <a:effectLst/>
                <a:latin typeface="Roboto" panose="02000000000000000000" pitchFamily="2" charset="0"/>
              </a:rPr>
              <a:t>20</a:t>
            </a:r>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16</a:t>
            </a:fld>
            <a:endParaRPr lang="zh-TW" altLang="en-US"/>
          </a:p>
        </p:txBody>
      </p:sp>
    </p:spTree>
    <p:extLst>
      <p:ext uri="{BB962C8B-B14F-4D97-AF65-F5344CB8AC3E}">
        <p14:creationId xmlns:p14="http://schemas.microsoft.com/office/powerpoint/2010/main" val="239313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111111"/>
                </a:solidFill>
                <a:effectLst/>
                <a:latin typeface="Roboto" panose="02000000000000000000" pitchFamily="2" charset="0"/>
              </a:rPr>
              <a:t>操作跨度：受測者先解決一道數學題，然後看一個字母，然後再解一道數學題，再看一個字母。這個數學字母序列重複三到七次，受測者被要求回憶，按順序講出看見前面的字母。</a:t>
            </a:r>
            <a:endParaRPr lang="en-US" altLang="zh-TW" b="0" i="0" dirty="0">
              <a:solidFill>
                <a:srgbClr val="111111"/>
              </a:solidFill>
              <a:effectLst/>
              <a:latin typeface="Roboto" panose="02000000000000000000" pitchFamily="2" charset="0"/>
            </a:endParaRPr>
          </a:p>
          <a:p>
            <a:r>
              <a:rPr lang="zh-TW" altLang="en-US" b="0" i="0" dirty="0">
                <a:solidFill>
                  <a:srgbClr val="111111"/>
                </a:solidFill>
                <a:effectLst/>
                <a:latin typeface="Roboto" panose="02000000000000000000" pitchFamily="2" charset="0"/>
              </a:rPr>
              <a:t>旋轉跨度：先判斷旋轉的字母是什麼，要記住的項目是長度或長或短且指向八個不同方向之一的箭頭，</a:t>
            </a:r>
            <a:r>
              <a:rPr lang="en-US" altLang="zh-TW" b="0" i="0" dirty="0">
                <a:solidFill>
                  <a:srgbClr val="111111"/>
                </a:solidFill>
                <a:effectLst/>
                <a:latin typeface="Roboto" panose="02000000000000000000" pitchFamily="2" charset="0"/>
              </a:rPr>
              <a:t>2 </a:t>
            </a:r>
            <a:r>
              <a:rPr lang="zh-TW" altLang="en-US" b="0" i="0" dirty="0">
                <a:solidFill>
                  <a:srgbClr val="111111"/>
                </a:solidFill>
                <a:effectLst/>
                <a:latin typeface="Roboto" panose="02000000000000000000" pitchFamily="2" charset="0"/>
              </a:rPr>
              <a:t>到 </a:t>
            </a:r>
            <a:r>
              <a:rPr lang="en-US" altLang="zh-TW" b="0" i="0" dirty="0">
                <a:solidFill>
                  <a:srgbClr val="111111"/>
                </a:solidFill>
                <a:effectLst/>
                <a:latin typeface="Roboto" panose="02000000000000000000" pitchFamily="2" charset="0"/>
              </a:rPr>
              <a:t>5 </a:t>
            </a:r>
            <a:r>
              <a:rPr lang="zh-TW" altLang="en-US" b="0" i="0" dirty="0">
                <a:solidFill>
                  <a:srgbClr val="111111"/>
                </a:solidFill>
                <a:effectLst/>
                <a:latin typeface="Roboto" panose="02000000000000000000" pitchFamily="2" charset="0"/>
              </a:rPr>
              <a:t>次</a:t>
            </a:r>
            <a:endParaRPr lang="en-US" altLang="zh-TW" b="0" i="0" dirty="0">
              <a:solidFill>
                <a:srgbClr val="111111"/>
              </a:solidFill>
              <a:effectLst/>
              <a:latin typeface="Roboto" panose="02000000000000000000" pitchFamily="2" charset="0"/>
            </a:endParaRPr>
          </a:p>
          <a:p>
            <a:r>
              <a:rPr lang="zh-TW" altLang="en-US" b="0" i="0" dirty="0">
                <a:solidFill>
                  <a:srgbClr val="111111"/>
                </a:solidFill>
                <a:effectLst/>
                <a:latin typeface="Roboto" panose="02000000000000000000" pitchFamily="2" charset="0"/>
              </a:rPr>
              <a:t>對稱跨度：判斷顯示的形狀是否沿其垂直軸對稱，要記住的項目是 </a:t>
            </a:r>
            <a:r>
              <a:rPr lang="en-US" altLang="zh-TW" b="0" i="0" dirty="0">
                <a:solidFill>
                  <a:srgbClr val="111111"/>
                </a:solidFill>
                <a:effectLst/>
                <a:latin typeface="Roboto" panose="02000000000000000000" pitchFamily="2" charset="0"/>
              </a:rPr>
              <a:t>4×4 </a:t>
            </a:r>
            <a:r>
              <a:rPr lang="zh-TW" altLang="en-US" b="0" i="0" dirty="0">
                <a:solidFill>
                  <a:srgbClr val="111111"/>
                </a:solidFill>
                <a:effectLst/>
                <a:latin typeface="Roboto" panose="02000000000000000000" pitchFamily="2" charset="0"/>
              </a:rPr>
              <a:t>潛在位置網格中紅色方塊的位置，</a:t>
            </a:r>
            <a:r>
              <a:rPr lang="en-US" altLang="zh-TW" b="0" i="0" dirty="0">
                <a:solidFill>
                  <a:srgbClr val="111111"/>
                </a:solidFill>
                <a:effectLst/>
                <a:latin typeface="Roboto" panose="02000000000000000000" pitchFamily="2" charset="0"/>
              </a:rPr>
              <a:t>2 </a:t>
            </a:r>
            <a:r>
              <a:rPr lang="zh-TW" altLang="en-US" b="0" i="0" dirty="0">
                <a:solidFill>
                  <a:srgbClr val="111111"/>
                </a:solidFill>
                <a:effectLst/>
                <a:latin typeface="Roboto" panose="02000000000000000000" pitchFamily="2" charset="0"/>
              </a:rPr>
              <a:t>到 </a:t>
            </a:r>
            <a:r>
              <a:rPr lang="en-US" altLang="zh-TW" b="0" i="0" dirty="0">
                <a:solidFill>
                  <a:srgbClr val="111111"/>
                </a:solidFill>
                <a:effectLst/>
                <a:latin typeface="Roboto" panose="02000000000000000000" pitchFamily="2" charset="0"/>
              </a:rPr>
              <a:t>5 </a:t>
            </a:r>
            <a:r>
              <a:rPr lang="zh-TW" altLang="en-US" b="0" i="0" dirty="0">
                <a:solidFill>
                  <a:srgbClr val="111111"/>
                </a:solidFill>
                <a:effectLst/>
                <a:latin typeface="Roboto" panose="02000000000000000000" pitchFamily="2" charset="0"/>
              </a:rPr>
              <a:t>次</a:t>
            </a:r>
            <a:endParaRPr lang="en-US" altLang="zh-TW" b="0" i="0" dirty="0">
              <a:solidFill>
                <a:srgbClr val="111111"/>
              </a:solidFill>
              <a:effectLst/>
              <a:latin typeface="Roboto" panose="02000000000000000000" pitchFamily="2" charset="0"/>
            </a:endParaRPr>
          </a:p>
          <a:p>
            <a:r>
              <a:rPr lang="zh-TW" altLang="en-US" b="0" i="0" dirty="0">
                <a:solidFill>
                  <a:srgbClr val="111111"/>
                </a:solidFill>
                <a:effectLst/>
                <a:latin typeface="Roboto" panose="02000000000000000000" pitchFamily="2" charset="0"/>
              </a:rPr>
              <a:t>閱讀跨度：</a:t>
            </a:r>
            <a:r>
              <a:rPr lang="zh-TW" altLang="en-US" b="0" i="0" dirty="0">
                <a:solidFill>
                  <a:srgbClr val="202122"/>
                </a:solidFill>
                <a:effectLst/>
                <a:latin typeface="Arial" panose="020B0604020202020204" pitchFamily="34" charset="0"/>
              </a:rPr>
              <a:t>要求參與者大聲朗讀一系列不相連的句子，並記住每個句子的最後一個詞，按照原始順序回憶記憶的句子結尾單詞</a:t>
            </a:r>
            <a:endParaRPr lang="en-US" altLang="zh-TW" b="0" i="0" dirty="0">
              <a:solidFill>
                <a:srgbClr val="202122"/>
              </a:solidFill>
              <a:effectLst/>
              <a:latin typeface="Arial" panose="020B0604020202020204" pitchFamily="34" charset="0"/>
            </a:endParaRPr>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18</a:t>
            </a:fld>
            <a:endParaRPr lang="zh-TW" altLang="en-US"/>
          </a:p>
        </p:txBody>
      </p:sp>
    </p:spTree>
    <p:extLst>
      <p:ext uri="{BB962C8B-B14F-4D97-AF65-F5344CB8AC3E}">
        <p14:creationId xmlns:p14="http://schemas.microsoft.com/office/powerpoint/2010/main" val="33584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注意力網絡任務：進行三個測量，分別為</a:t>
            </a:r>
            <a:r>
              <a:rPr lang="zh-TW" altLang="en-US" b="0" i="0" dirty="0">
                <a:solidFill>
                  <a:srgbClr val="999999"/>
                </a:solidFill>
                <a:effectLst/>
                <a:latin typeface="Nunito" panose="020B0604020202020204" pitchFamily="2" charset="0"/>
              </a:rPr>
              <a:t>警報、定向、執行控制，都通過反應時間 </a:t>
            </a:r>
            <a:r>
              <a:rPr lang="en-US" altLang="zh-TW" b="0" i="0" dirty="0">
                <a:solidFill>
                  <a:srgbClr val="999999"/>
                </a:solidFill>
                <a:effectLst/>
                <a:latin typeface="Nunito" pitchFamily="2" charset="0"/>
              </a:rPr>
              <a:t>(RT) </a:t>
            </a:r>
            <a:r>
              <a:rPr lang="zh-TW" altLang="en-US" b="0" i="0" dirty="0">
                <a:solidFill>
                  <a:srgbClr val="999999"/>
                </a:solidFill>
                <a:effectLst/>
                <a:latin typeface="Nunito" pitchFamily="2" charset="0"/>
              </a:rPr>
              <a:t>進行評估。</a:t>
            </a:r>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20</a:t>
            </a:fld>
            <a:endParaRPr lang="zh-TW" altLang="en-US"/>
          </a:p>
        </p:txBody>
      </p:sp>
    </p:spTree>
    <p:extLst>
      <p:ext uri="{BB962C8B-B14F-4D97-AF65-F5344CB8AC3E}">
        <p14:creationId xmlns:p14="http://schemas.microsoft.com/office/powerpoint/2010/main" val="240809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32262A2-1637-4FE2-A9A2-51B4858525CA}" type="slidenum">
              <a:rPr lang="zh-TW" altLang="en-US" smtClean="0"/>
              <a:t>21</a:t>
            </a:fld>
            <a:endParaRPr lang="zh-TW" altLang="en-US"/>
          </a:p>
        </p:txBody>
      </p:sp>
    </p:spTree>
    <p:extLst>
      <p:ext uri="{BB962C8B-B14F-4D97-AF65-F5344CB8AC3E}">
        <p14:creationId xmlns:p14="http://schemas.microsoft.com/office/powerpoint/2010/main" val="112399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C41C7D-66DB-4694-ADB4-6F547319CE61}"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29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72178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68636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198554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C41C7D-66DB-4694-ADB4-6F547319CE61}"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07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27640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120964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149289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110008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86B46B-314F-4DE3-BDE3-5DF220C1671A}" type="datetimeFigureOut">
              <a:rPr lang="zh-TW" altLang="en-US" smtClean="0"/>
              <a:t>2021/10/12</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167290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E86B46B-314F-4DE3-BDE3-5DF220C1671A}" type="datetimeFigureOut">
              <a:rPr lang="zh-TW" altLang="en-US" smtClean="0"/>
              <a:t>2021/10/12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C41C7D-66DB-4694-ADB4-6F547319CE61}" type="slidenum">
              <a:rPr lang="zh-TW" altLang="en-US" smtClean="0"/>
              <a:t>‹#›</a:t>
            </a:fld>
            <a:endParaRPr lang="zh-TW" altLang="en-US"/>
          </a:p>
        </p:txBody>
      </p:sp>
    </p:spTree>
    <p:extLst>
      <p:ext uri="{BB962C8B-B14F-4D97-AF65-F5344CB8AC3E}">
        <p14:creationId xmlns:p14="http://schemas.microsoft.com/office/powerpoint/2010/main" val="193268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86B46B-314F-4DE3-BDE3-5DF220C1671A}" type="datetimeFigureOut">
              <a:rPr lang="zh-TW" altLang="en-US" smtClean="0"/>
              <a:t>2021/10/12</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1C41C7D-66DB-4694-ADB4-6F547319CE61}"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2521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96FEEF-FD04-4BC3-88FF-884A2F9772F2}"/>
              </a:ext>
            </a:extLst>
          </p:cNvPr>
          <p:cNvSpPr>
            <a:spLocks noGrp="1"/>
          </p:cNvSpPr>
          <p:nvPr>
            <p:ph type="ctrTitle"/>
          </p:nvPr>
        </p:nvSpPr>
        <p:spPr>
          <a:xfrm>
            <a:off x="1100051" y="619299"/>
            <a:ext cx="11241742" cy="3566160"/>
          </a:xfrm>
        </p:spPr>
        <p:txBody>
          <a:bodyPr>
            <a:normAutofit/>
          </a:bodyPr>
          <a:lstStyle/>
          <a:p>
            <a:r>
              <a:rPr lang="zh-TW" altLang="en-US" sz="5000" dirty="0">
                <a:latin typeface="標楷體" panose="03000509000000000000" pitchFamily="65" charset="-120"/>
                <a:ea typeface="標楷體" panose="03000509000000000000" pitchFamily="65" charset="-120"/>
              </a:rPr>
              <a:t>訊號偵測理論</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(Signal Detection Theory, SDT)</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副標題 2">
            <a:extLst>
              <a:ext uri="{FF2B5EF4-FFF2-40B4-BE49-F238E27FC236}">
                <a16:creationId xmlns:a16="http://schemas.microsoft.com/office/drawing/2014/main" id="{15CFBEA8-06F3-4BC6-8DB1-6C5CA0813C38}"/>
              </a:ext>
            </a:extLst>
          </p:cNvPr>
          <p:cNvSpPr>
            <a:spLocks noGrp="1"/>
          </p:cNvSpPr>
          <p:nvPr>
            <p:ph type="subTitle" idx="1"/>
          </p:nvPr>
        </p:nvSpPr>
        <p:spPr/>
        <p:txBody>
          <a:bodyPr>
            <a:normAutofit fontScale="85000" lnSpcReduction="20000"/>
          </a:bodyPr>
          <a:lstStyle/>
          <a:p>
            <a:r>
              <a:rPr lang="zh-TW" altLang="en-US" sz="2400" dirty="0">
                <a:latin typeface="標楷體" panose="03000509000000000000" pitchFamily="65" charset="-120"/>
                <a:ea typeface="標楷體" panose="03000509000000000000" pitchFamily="65" charset="-120"/>
              </a:rPr>
              <a:t>報告學生：陳瑀婕</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指導教授：柳永青 教授</a:t>
            </a:r>
          </a:p>
          <a:p>
            <a:r>
              <a:rPr lang="zh-TW" altLang="en-US" sz="2400" dirty="0">
                <a:latin typeface="標楷體" panose="03000509000000000000" pitchFamily="65" charset="-120"/>
                <a:ea typeface="標楷體" panose="03000509000000000000" pitchFamily="65" charset="-120"/>
              </a:rPr>
              <a:t>報告日期：</a:t>
            </a:r>
            <a:r>
              <a:rPr lang="en-US" altLang="zh-TW" sz="2400">
                <a:latin typeface="標楷體" panose="03000509000000000000" pitchFamily="65" charset="-120"/>
                <a:ea typeface="標楷體" panose="03000509000000000000" pitchFamily="65" charset="-120"/>
              </a:rPr>
              <a:t>2021/09/30</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95518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DB0658-49C1-4072-A9B8-874B285975AB}"/>
              </a:ext>
            </a:extLst>
          </p:cNvPr>
          <p:cNvSpPr>
            <a:spLocks noGrp="1"/>
          </p:cNvSpPr>
          <p:nvPr>
            <p:ph type="title"/>
          </p:nvPr>
        </p:nvSpPr>
        <p:spPr/>
        <p:txBody>
          <a:bodyPr/>
          <a:lstStyle/>
          <a:p>
            <a:r>
              <a:rPr lang="zh-TW" altLang="en-US" dirty="0"/>
              <a:t>工作記憶</a:t>
            </a:r>
          </a:p>
        </p:txBody>
      </p:sp>
      <p:sp>
        <p:nvSpPr>
          <p:cNvPr id="3" name="內容版面配置區 2">
            <a:extLst>
              <a:ext uri="{FF2B5EF4-FFF2-40B4-BE49-F238E27FC236}">
                <a16:creationId xmlns:a16="http://schemas.microsoft.com/office/drawing/2014/main" id="{4A8D55DB-00C4-46E7-85D8-977038C9AB43}"/>
              </a:ext>
            </a:extLst>
          </p:cNvPr>
          <p:cNvSpPr>
            <a:spLocks noGrp="1"/>
          </p:cNvSpPr>
          <p:nvPr>
            <p:ph idx="1"/>
          </p:nvPr>
        </p:nvSpPr>
        <p:spPr/>
        <p:txBody>
          <a:bodyPr>
            <a:normAutofit/>
          </a:bodyPr>
          <a:lstStyle/>
          <a:p>
            <a:pPr>
              <a:lnSpc>
                <a:spcPct val="125000"/>
              </a:lnSpc>
              <a:spcBef>
                <a:spcPts val="300"/>
              </a:spcBef>
              <a:spcAft>
                <a:spcPts val="300"/>
              </a:spcAft>
            </a:pPr>
            <a:r>
              <a:rPr lang="zh-TW" altLang="en-US" sz="2400" dirty="0"/>
              <a:t>二、容量：</a:t>
            </a:r>
            <a:endParaRPr lang="en-US" altLang="zh-TW" sz="2400" dirty="0"/>
          </a:p>
          <a:p>
            <a:pPr algn="just">
              <a:lnSpc>
                <a:spcPct val="125000"/>
              </a:lnSpc>
              <a:spcBef>
                <a:spcPts val="300"/>
              </a:spcBef>
              <a:spcAft>
                <a:spcPts val="300"/>
              </a:spcAft>
              <a:buFont typeface="Wingdings" panose="05000000000000000000" pitchFamily="2" charset="2"/>
              <a:buChar char="Ø"/>
            </a:pPr>
            <a:r>
              <a:rPr lang="en-US" altLang="zh-TW" sz="2200" dirty="0"/>
              <a:t>Miller(1956)</a:t>
            </a:r>
            <a:r>
              <a:rPr lang="zh-TW" altLang="en-US" sz="2200" dirty="0"/>
              <a:t>研究指出，能夠保留的項目數最大為神奇數字</a:t>
            </a:r>
            <a:r>
              <a:rPr lang="en-US" altLang="zh-TW" sz="2200" dirty="0"/>
              <a:t>7 ± 2(</a:t>
            </a:r>
            <a:r>
              <a:rPr lang="zh-TW" altLang="en-US" sz="2200" dirty="0"/>
              <a:t>即</a:t>
            </a:r>
            <a:r>
              <a:rPr lang="en-US" altLang="zh-TW" sz="2200" dirty="0"/>
              <a:t>5~9)</a:t>
            </a:r>
            <a:r>
              <a:rPr lang="zh-TW" altLang="en-US" sz="2200" dirty="0"/>
              <a:t>。</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資訊呈現的方式有助於串組 </a:t>
            </a:r>
            <a:r>
              <a:rPr lang="en-US" altLang="zh-TW" sz="2200" dirty="0"/>
              <a:t>(chunking) </a:t>
            </a:r>
            <a:r>
              <a:rPr lang="zh-TW" altLang="en-US" sz="2200" dirty="0"/>
              <a:t>作用的發生。數字若以三或四個項目成一串集，就會有較佳的記憶效果。例如，</a:t>
            </a:r>
            <a:r>
              <a:rPr lang="en-US" altLang="zh-TW" sz="2200" dirty="0"/>
              <a:t>2-39-39-889</a:t>
            </a:r>
            <a:r>
              <a:rPr lang="zh-TW" altLang="en-US" sz="2200" dirty="0"/>
              <a:t>比</a:t>
            </a:r>
            <a:r>
              <a:rPr lang="en-US" altLang="zh-TW" sz="2200" dirty="0"/>
              <a:t>23939889</a:t>
            </a:r>
            <a:r>
              <a:rPr lang="zh-TW" altLang="en-US" sz="2200" dirty="0"/>
              <a:t>，</a:t>
            </a:r>
            <a:r>
              <a:rPr lang="en-US" altLang="zh-TW" sz="2200" dirty="0"/>
              <a:t>8879-576</a:t>
            </a:r>
            <a:r>
              <a:rPr lang="zh-TW" altLang="en-US" sz="2200" dirty="0"/>
              <a:t>比</a:t>
            </a:r>
            <a:r>
              <a:rPr lang="en-US" altLang="zh-TW" sz="2200" dirty="0"/>
              <a:t>887-9576 </a:t>
            </a:r>
            <a:r>
              <a:rPr lang="zh-TW" altLang="en-US" sz="2200" dirty="0"/>
              <a:t>更容易記憶。</a:t>
            </a:r>
            <a:endParaRPr lang="en-US" altLang="zh-TW" sz="2200" dirty="0"/>
          </a:p>
        </p:txBody>
      </p:sp>
    </p:spTree>
    <p:extLst>
      <p:ext uri="{BB962C8B-B14F-4D97-AF65-F5344CB8AC3E}">
        <p14:creationId xmlns:p14="http://schemas.microsoft.com/office/powerpoint/2010/main" val="386520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DB0658-49C1-4072-A9B8-874B285975AB}"/>
              </a:ext>
            </a:extLst>
          </p:cNvPr>
          <p:cNvSpPr>
            <a:spLocks noGrp="1"/>
          </p:cNvSpPr>
          <p:nvPr>
            <p:ph type="title"/>
          </p:nvPr>
        </p:nvSpPr>
        <p:spPr/>
        <p:txBody>
          <a:bodyPr/>
          <a:lstStyle/>
          <a:p>
            <a:r>
              <a:rPr lang="zh-TW" altLang="en-US" dirty="0"/>
              <a:t>工作記憶</a:t>
            </a:r>
          </a:p>
        </p:txBody>
      </p:sp>
      <p:sp>
        <p:nvSpPr>
          <p:cNvPr id="3" name="內容版面配置區 2">
            <a:extLst>
              <a:ext uri="{FF2B5EF4-FFF2-40B4-BE49-F238E27FC236}">
                <a16:creationId xmlns:a16="http://schemas.microsoft.com/office/drawing/2014/main" id="{4A8D55DB-00C4-46E7-85D8-977038C9AB43}"/>
              </a:ext>
            </a:extLst>
          </p:cNvPr>
          <p:cNvSpPr>
            <a:spLocks noGrp="1"/>
          </p:cNvSpPr>
          <p:nvPr>
            <p:ph idx="1"/>
          </p:nvPr>
        </p:nvSpPr>
        <p:spPr/>
        <p:txBody>
          <a:bodyPr>
            <a:normAutofit lnSpcReduction="10000"/>
          </a:bodyPr>
          <a:lstStyle/>
          <a:p>
            <a:pPr>
              <a:lnSpc>
                <a:spcPct val="125000"/>
              </a:lnSpc>
              <a:spcBef>
                <a:spcPts val="300"/>
              </a:spcBef>
              <a:spcAft>
                <a:spcPts val="300"/>
              </a:spcAft>
            </a:pPr>
            <a:r>
              <a:rPr lang="zh-TW" altLang="en-US" sz="2400" dirty="0"/>
              <a:t>二、容量：</a:t>
            </a:r>
            <a:endParaRPr lang="en-US" altLang="zh-TW" sz="2400" dirty="0"/>
          </a:p>
          <a:p>
            <a:pPr algn="just" hangingPunct="0">
              <a:lnSpc>
                <a:spcPct val="125000"/>
              </a:lnSpc>
              <a:spcBef>
                <a:spcPts val="300"/>
              </a:spcBef>
              <a:spcAft>
                <a:spcPts val="300"/>
              </a:spcAft>
              <a:buFont typeface="Wingdings" panose="05000000000000000000" pitchFamily="2" charset="2"/>
              <a:buChar char="Ø"/>
            </a:pPr>
            <a:r>
              <a:rPr lang="zh-TW" altLang="en-US" sz="2200" dirty="0"/>
              <a:t>由於容量限制在人性化設計的應用上相當重要，所以必須瞭解以上所述在實務上的涵意：</a:t>
            </a:r>
            <a:endParaRPr lang="en-US" altLang="zh-TW" sz="2200" dirty="0"/>
          </a:p>
          <a:p>
            <a:pPr marL="360000" indent="0" algn="just" hangingPunct="0">
              <a:lnSpc>
                <a:spcPct val="125000"/>
              </a:lnSpc>
              <a:spcBef>
                <a:spcPts val="300"/>
              </a:spcBef>
              <a:spcAft>
                <a:spcPts val="300"/>
              </a:spcAft>
              <a:buNone/>
            </a:pPr>
            <a:r>
              <a:rPr lang="en-US" altLang="zh-TW" sz="2200" dirty="0"/>
              <a:t>1.</a:t>
            </a:r>
            <a:r>
              <a:rPr lang="zh-TW" altLang="en-US" sz="2200" dirty="0"/>
              <a:t>避免呈現超過 </a:t>
            </a:r>
            <a:r>
              <a:rPr lang="en-US" altLang="zh-TW" sz="2200" dirty="0"/>
              <a:t>5 </a:t>
            </a:r>
            <a:r>
              <a:rPr lang="zh-TW" altLang="en-US" sz="2200" dirty="0"/>
              <a:t>到 </a:t>
            </a:r>
            <a:r>
              <a:rPr lang="en-US" altLang="zh-TW" sz="2200" dirty="0"/>
              <a:t>9 </a:t>
            </a:r>
            <a:r>
              <a:rPr lang="zh-TW" altLang="en-US" sz="2200" dirty="0"/>
              <a:t>串集的資訊要求人們記憶</a:t>
            </a:r>
            <a:endParaRPr lang="en-US" altLang="zh-TW" sz="2200" dirty="0"/>
          </a:p>
          <a:p>
            <a:pPr marL="360000" indent="0" algn="just" hangingPunct="0">
              <a:lnSpc>
                <a:spcPct val="125000"/>
              </a:lnSpc>
              <a:spcBef>
                <a:spcPts val="300"/>
              </a:spcBef>
              <a:spcAft>
                <a:spcPts val="300"/>
              </a:spcAft>
              <a:buNone/>
            </a:pPr>
            <a:r>
              <a:rPr lang="en-US" altLang="zh-TW" sz="2200" dirty="0"/>
              <a:t>2.</a:t>
            </a:r>
            <a:r>
              <a:rPr lang="zh-TW" altLang="en-US" sz="2200" dirty="0"/>
              <a:t>資訊要以有意義且比較特異的串集方式呈現</a:t>
            </a:r>
            <a:endParaRPr lang="en-US" altLang="zh-TW" sz="2200" dirty="0"/>
          </a:p>
          <a:p>
            <a:pPr marL="360000" indent="0" algn="just" hangingPunct="0">
              <a:lnSpc>
                <a:spcPct val="125000"/>
              </a:lnSpc>
              <a:spcBef>
                <a:spcPts val="300"/>
              </a:spcBef>
              <a:spcAft>
                <a:spcPts val="300"/>
              </a:spcAft>
              <a:buNone/>
            </a:pPr>
            <a:r>
              <a:rPr lang="en-US" altLang="zh-TW" sz="2200" dirty="0"/>
              <a:t>3.</a:t>
            </a:r>
            <a:r>
              <a:rPr lang="zh-TW" altLang="en-US" sz="2200" dirty="0"/>
              <a:t>提供如何以串組方式來回憶資訊的訓練</a:t>
            </a:r>
            <a:endParaRPr lang="en-US" altLang="zh-TW" sz="2200" dirty="0"/>
          </a:p>
          <a:p>
            <a:pPr marL="0" indent="0" algn="just" hangingPunct="0">
              <a:lnSpc>
                <a:spcPct val="125000"/>
              </a:lnSpc>
              <a:spcBef>
                <a:spcPts val="300"/>
              </a:spcBef>
              <a:spcAft>
                <a:spcPts val="300"/>
              </a:spcAft>
              <a:buNone/>
            </a:pPr>
            <a:r>
              <a:rPr lang="zh-TW" altLang="en-US" sz="2200" dirty="0"/>
              <a:t>例如：</a:t>
            </a:r>
            <a:r>
              <a:rPr lang="en-US" altLang="zh-TW" sz="2200" dirty="0"/>
              <a:t>Schneiderman(1980)</a:t>
            </a:r>
            <a:r>
              <a:rPr lang="zh-TW" altLang="en-US" sz="2200" dirty="0"/>
              <a:t>的研究指出，在電腦螢幕上呈現的選單，若全部選項必須同時做比較，則選項數目必須維持在記憶的容量限度之內，否則尚未看完最後選項，便已忘掉第一、二選項。</a:t>
            </a:r>
            <a:endParaRPr lang="en-US" altLang="zh-TW" sz="2200" dirty="0"/>
          </a:p>
        </p:txBody>
      </p:sp>
    </p:spTree>
    <p:extLst>
      <p:ext uri="{BB962C8B-B14F-4D97-AF65-F5344CB8AC3E}">
        <p14:creationId xmlns:p14="http://schemas.microsoft.com/office/powerpoint/2010/main" val="119902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96FEEF-FD04-4BC3-88FF-884A2F9772F2}"/>
              </a:ext>
            </a:extLst>
          </p:cNvPr>
          <p:cNvSpPr>
            <a:spLocks noGrp="1"/>
          </p:cNvSpPr>
          <p:nvPr>
            <p:ph type="ctrTitle"/>
          </p:nvPr>
        </p:nvSpPr>
        <p:spPr>
          <a:xfrm>
            <a:off x="1100051" y="619299"/>
            <a:ext cx="11241742" cy="3566160"/>
          </a:xfrm>
        </p:spPr>
        <p:txBody>
          <a:bodyPr>
            <a:normAutofit/>
          </a:bodyPr>
          <a:lstStyle/>
          <a:p>
            <a:pPr algn="ctr">
              <a:lnSpc>
                <a:spcPct val="125000"/>
              </a:lnSpc>
            </a:pPr>
            <a:r>
              <a:rPr lang="en-US" altLang="zh-TW" sz="4000" dirty="0">
                <a:ea typeface="標楷體" panose="03000509000000000000" pitchFamily="65" charset="-120"/>
              </a:rPr>
              <a:t>Predicting distracted driving: The role of individual differences in working</a:t>
            </a:r>
            <a:r>
              <a:rPr lang="zh-TW" altLang="en-US" sz="4000" dirty="0">
                <a:ea typeface="標楷體" panose="03000509000000000000" pitchFamily="65" charset="-120"/>
              </a:rPr>
              <a:t> </a:t>
            </a:r>
            <a:r>
              <a:rPr lang="en-US" altLang="zh-TW" sz="4000" dirty="0">
                <a:ea typeface="標楷體" panose="03000509000000000000" pitchFamily="65" charset="-120"/>
              </a:rPr>
              <a:t>memory</a:t>
            </a:r>
            <a:br>
              <a:rPr lang="en-US" altLang="zh-TW" sz="5000" dirty="0">
                <a:ea typeface="標楷體" panose="03000509000000000000" pitchFamily="65" charset="-120"/>
              </a:rPr>
            </a:br>
            <a:r>
              <a:rPr lang="zh-TW" altLang="en-US" sz="4000" dirty="0">
                <a:ea typeface="標楷體" panose="03000509000000000000" pitchFamily="65" charset="-120"/>
              </a:rPr>
              <a:t>預測分心駕駛：個體差異在工作記憶中的作用</a:t>
            </a:r>
            <a:endParaRPr lang="zh-TW" altLang="en-US" sz="4000" dirty="0">
              <a:ea typeface="標楷體" panose="03000509000000000000" pitchFamily="65" charset="-120"/>
              <a:cs typeface="Times New Roman" panose="02020603050405020304" pitchFamily="18" charset="0"/>
            </a:endParaRPr>
          </a:p>
        </p:txBody>
      </p:sp>
      <p:sp>
        <p:nvSpPr>
          <p:cNvPr id="3" name="副標題 2">
            <a:extLst>
              <a:ext uri="{FF2B5EF4-FFF2-40B4-BE49-F238E27FC236}">
                <a16:creationId xmlns:a16="http://schemas.microsoft.com/office/drawing/2014/main" id="{15CFBEA8-06F3-4BC6-8DB1-6C5CA0813C38}"/>
              </a:ext>
            </a:extLst>
          </p:cNvPr>
          <p:cNvSpPr>
            <a:spLocks noGrp="1"/>
          </p:cNvSpPr>
          <p:nvPr>
            <p:ph type="subTitle" idx="1"/>
          </p:nvPr>
        </p:nvSpPr>
        <p:spPr/>
        <p:txBody>
          <a:bodyPr>
            <a:normAutofit fontScale="85000" lnSpcReduction="20000"/>
          </a:bodyPr>
          <a:lstStyle/>
          <a:p>
            <a:r>
              <a:rPr lang="zh-TW" altLang="en-US" dirty="0">
                <a:latin typeface="標楷體" panose="03000509000000000000" pitchFamily="65" charset="-120"/>
                <a:ea typeface="標楷體" panose="03000509000000000000" pitchFamily="65" charset="-120"/>
              </a:rPr>
              <a:t>作者：</a:t>
            </a:r>
            <a:r>
              <a:rPr lang="en-US" altLang="zh-TW" dirty="0">
                <a:latin typeface="標楷體" panose="03000509000000000000" pitchFamily="65" charset="-120"/>
                <a:ea typeface="標楷體" panose="03000509000000000000" pitchFamily="65" charset="-120"/>
              </a:rPr>
              <a:t>J</a:t>
            </a:r>
            <a:r>
              <a:rPr lang="en-US" altLang="zh-TW" cap="none" dirty="0">
                <a:latin typeface="Times New Roman" panose="02020603050405020304" pitchFamily="18" charset="0"/>
                <a:ea typeface="標楷體" panose="03000509000000000000" pitchFamily="65" charset="-120"/>
              </a:rPr>
              <a:t>ennifer F. Louie, Mustapha </a:t>
            </a:r>
            <a:r>
              <a:rPr lang="en-US" altLang="zh-TW" cap="none" dirty="0" err="1">
                <a:latin typeface="Times New Roman" panose="02020603050405020304" pitchFamily="18" charset="0"/>
                <a:ea typeface="標楷體" panose="03000509000000000000" pitchFamily="65" charset="-120"/>
              </a:rPr>
              <a:t>Mouloua</a:t>
            </a:r>
            <a:r>
              <a:rPr lang="en-US" altLang="zh-TW" cap="none" dirty="0">
                <a:latin typeface="Times New Roman" panose="02020603050405020304" pitchFamily="18" charset="0"/>
                <a:ea typeface="標楷體" panose="03000509000000000000" pitchFamily="65" charset="-120"/>
              </a:rPr>
              <a:t>(2018)</a:t>
            </a:r>
          </a:p>
          <a:p>
            <a:r>
              <a:rPr lang="zh-TW" altLang="en-US" cap="none" dirty="0">
                <a:latin typeface="Times New Roman" panose="02020603050405020304" pitchFamily="18" charset="0"/>
                <a:ea typeface="標楷體" panose="03000509000000000000" pitchFamily="65" charset="-120"/>
              </a:rPr>
              <a:t>學生：陳瑀婕</a:t>
            </a:r>
            <a:endParaRPr lang="en-US" altLang="zh-TW" cap="none" dirty="0">
              <a:latin typeface="Times New Roman" panose="02020603050405020304" pitchFamily="18" charset="0"/>
              <a:ea typeface="標楷體" panose="03000509000000000000" pitchFamily="65" charset="-120"/>
            </a:endParaRPr>
          </a:p>
          <a:p>
            <a:r>
              <a:rPr lang="zh-TW" altLang="en-US" dirty="0"/>
              <a:t>指導教授：柳永青 教授</a:t>
            </a:r>
          </a:p>
        </p:txBody>
      </p:sp>
    </p:spTree>
    <p:extLst>
      <p:ext uri="{BB962C8B-B14F-4D97-AF65-F5344CB8AC3E}">
        <p14:creationId xmlns:p14="http://schemas.microsoft.com/office/powerpoint/2010/main" val="241049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79" y="1845734"/>
            <a:ext cx="10243165" cy="4023360"/>
          </a:xfrm>
        </p:spPr>
        <p:txBody>
          <a:bodyPr>
            <a:normAutofit/>
          </a:bodyPr>
          <a:lstStyle/>
          <a:p>
            <a:pPr algn="just" hangingPunct="0">
              <a:lnSpc>
                <a:spcPct val="125000"/>
              </a:lnSpc>
              <a:spcBef>
                <a:spcPts val="300"/>
              </a:spcBef>
              <a:spcAft>
                <a:spcPts val="300"/>
              </a:spcAft>
              <a:buFont typeface="Wingdings" panose="05000000000000000000" pitchFamily="2" charset="2"/>
              <a:buChar char="l"/>
            </a:pPr>
            <a:r>
              <a:rPr lang="zh-TW" altLang="en-US" sz="2400" dirty="0"/>
              <a:t>美國每年約有</a:t>
            </a:r>
            <a:r>
              <a:rPr lang="en-US" altLang="zh-TW" sz="2400" dirty="0"/>
              <a:t>35,000</a:t>
            </a:r>
            <a:r>
              <a:rPr lang="zh-TW" altLang="en-US" sz="2400" dirty="0"/>
              <a:t>起致命的駕駛事故</a:t>
            </a:r>
            <a:r>
              <a:rPr lang="en-US" altLang="zh-TW" sz="2400" dirty="0"/>
              <a:t>(NHTSA, 2016)</a:t>
            </a:r>
            <a:r>
              <a:rPr lang="zh-TW" altLang="en-US" sz="2400" dirty="0"/>
              <a:t>，在事故中，駕駛員注意力不集中導致超過</a:t>
            </a:r>
            <a:r>
              <a:rPr lang="en-US" altLang="zh-TW" sz="2400" dirty="0"/>
              <a:t>3000</a:t>
            </a:r>
            <a:r>
              <a:rPr lang="zh-TW" altLang="en-US" sz="2400" dirty="0"/>
              <a:t>的死亡和超過</a:t>
            </a:r>
            <a:r>
              <a:rPr lang="en-US" altLang="zh-TW" sz="2400" dirty="0"/>
              <a:t>400,000</a:t>
            </a:r>
            <a:r>
              <a:rPr lang="zh-TW" altLang="en-US" sz="2400" dirty="0"/>
              <a:t>人的受傷</a:t>
            </a:r>
            <a:r>
              <a:rPr lang="en-US" altLang="zh-TW" sz="2400" dirty="0"/>
              <a:t>(NHTSA, 2014; Ranney et al., 2000)</a:t>
            </a:r>
            <a:r>
              <a:rPr lang="zh-TW" altLang="en-US" sz="2400" dirty="0"/>
              <a:t>。</a:t>
            </a:r>
            <a:endParaRPr lang="en-US" altLang="zh-TW" sz="2400" dirty="0"/>
          </a:p>
          <a:p>
            <a:pPr algn="just">
              <a:lnSpc>
                <a:spcPct val="125000"/>
              </a:lnSpc>
              <a:spcBef>
                <a:spcPts val="300"/>
              </a:spcBef>
              <a:spcAft>
                <a:spcPts val="300"/>
              </a:spcAft>
              <a:buFont typeface="Wingdings" panose="05000000000000000000" pitchFamily="2" charset="2"/>
              <a:buChar char="l"/>
            </a:pPr>
            <a:r>
              <a:rPr lang="en-US" altLang="zh-TW" sz="2400" dirty="0"/>
              <a:t> Dingus et al. (2006)</a:t>
            </a:r>
            <a:r>
              <a:rPr lang="zh-TW" altLang="en-US" sz="2400" dirty="0"/>
              <a:t>的研究指出，</a:t>
            </a:r>
            <a:r>
              <a:rPr lang="en-US" altLang="zh-TW" sz="2400" dirty="0"/>
              <a:t>78% </a:t>
            </a:r>
            <a:r>
              <a:rPr lang="zh-TW" altLang="en-US" sz="2400" dirty="0"/>
              <a:t>的事故是因駕駛員分心所造成的。</a:t>
            </a:r>
            <a:endParaRPr lang="en-US" altLang="zh-TW" sz="2400" dirty="0"/>
          </a:p>
          <a:p>
            <a:pPr algn="just">
              <a:lnSpc>
                <a:spcPct val="125000"/>
              </a:lnSpc>
              <a:spcBef>
                <a:spcPts val="300"/>
              </a:spcBef>
              <a:spcAft>
                <a:spcPts val="300"/>
              </a:spcAft>
              <a:buFont typeface="Wingdings" panose="05000000000000000000" pitchFamily="2" charset="2"/>
              <a:buChar char="l"/>
            </a:pPr>
            <a:r>
              <a:rPr lang="en-US" altLang="zh-TW" sz="2400" dirty="0"/>
              <a:t>Erie Insurance, (2018)</a:t>
            </a:r>
            <a:r>
              <a:rPr lang="zh-TW" altLang="en-US" sz="2400" dirty="0"/>
              <a:t>指出，在</a:t>
            </a:r>
            <a:r>
              <a:rPr lang="en-US" altLang="zh-TW" sz="2400" dirty="0"/>
              <a:t>2012</a:t>
            </a:r>
            <a:r>
              <a:rPr lang="zh-TW" altLang="en-US" sz="2400" dirty="0"/>
              <a:t>至</a:t>
            </a:r>
            <a:r>
              <a:rPr lang="en-US" altLang="zh-TW" sz="2400" dirty="0"/>
              <a:t>2016</a:t>
            </a:r>
            <a:r>
              <a:rPr lang="zh-TW" altLang="en-US" sz="2400" dirty="0"/>
              <a:t>年間，只有</a:t>
            </a:r>
            <a:r>
              <a:rPr lang="en-US" altLang="zh-TW" sz="2400" dirty="0"/>
              <a:t>14%</a:t>
            </a:r>
            <a:r>
              <a:rPr lang="zh-TW" altLang="en-US" sz="2400" dirty="0"/>
              <a:t>的駕駛事故是由手機引起，而有</a:t>
            </a:r>
            <a:r>
              <a:rPr lang="en-US" altLang="zh-TW" sz="2400" dirty="0"/>
              <a:t>61%</a:t>
            </a:r>
            <a:r>
              <a:rPr lang="zh-TW" altLang="en-US" sz="2400" dirty="0"/>
              <a:t>的駕駛事故是因陷入沉思所造成的。</a:t>
            </a:r>
            <a:endParaRPr lang="en-US" altLang="zh-TW" sz="2400" dirty="0"/>
          </a:p>
        </p:txBody>
      </p:sp>
    </p:spTree>
    <p:extLst>
      <p:ext uri="{BB962C8B-B14F-4D97-AF65-F5344CB8AC3E}">
        <p14:creationId xmlns:p14="http://schemas.microsoft.com/office/powerpoint/2010/main" val="257310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79" y="1845734"/>
            <a:ext cx="10243165" cy="4023360"/>
          </a:xfrm>
        </p:spPr>
        <p:txBody>
          <a:bodyPr>
            <a:normAutofit/>
          </a:bodyPr>
          <a:lstStyle/>
          <a:p>
            <a:pPr algn="just" hangingPunct="0">
              <a:lnSpc>
                <a:spcPct val="125000"/>
              </a:lnSpc>
              <a:spcBef>
                <a:spcPts val="300"/>
              </a:spcBef>
              <a:spcAft>
                <a:spcPts val="300"/>
              </a:spcAft>
              <a:buFont typeface="Wingdings" panose="05000000000000000000" pitchFamily="2" charset="2"/>
              <a:buChar char="l"/>
            </a:pPr>
            <a:endParaRPr lang="en-US" altLang="zh-TW" sz="2400" dirty="0"/>
          </a:p>
          <a:p>
            <a:pPr algn="just" hangingPunct="0">
              <a:lnSpc>
                <a:spcPct val="125000"/>
              </a:lnSpc>
              <a:spcBef>
                <a:spcPts val="300"/>
              </a:spcBef>
              <a:spcAft>
                <a:spcPts val="300"/>
              </a:spcAft>
              <a:buFont typeface="Wingdings" panose="05000000000000000000" pitchFamily="2" charset="2"/>
              <a:buChar char="l"/>
            </a:pPr>
            <a:r>
              <a:rPr lang="zh-TW" altLang="en-US" sz="2400" dirty="0"/>
              <a:t>工作記憶是暫時保存和操縱信息相關的記憶儲存系統（</a:t>
            </a:r>
            <a:r>
              <a:rPr lang="en-US" altLang="zh-TW" sz="2400" dirty="0" err="1"/>
              <a:t>Jarrold</a:t>
            </a:r>
            <a:r>
              <a:rPr lang="zh-TW" altLang="en-US" sz="2400" dirty="0"/>
              <a:t>和</a:t>
            </a:r>
            <a:r>
              <a:rPr lang="en-US" altLang="zh-TW" sz="2400" dirty="0"/>
              <a:t>Towse,</a:t>
            </a:r>
            <a:r>
              <a:rPr lang="zh-TW" altLang="en-US" sz="2400" dirty="0"/>
              <a:t> </a:t>
            </a:r>
            <a:r>
              <a:rPr lang="en-US" altLang="zh-TW" sz="2400" dirty="0"/>
              <a:t>2006 ; Baddeley, 2009</a:t>
            </a:r>
            <a:r>
              <a:rPr lang="zh-TW" altLang="en-US" sz="2400" dirty="0"/>
              <a:t>）。</a:t>
            </a:r>
          </a:p>
          <a:p>
            <a:pPr algn="just">
              <a:lnSpc>
                <a:spcPct val="125000"/>
              </a:lnSpc>
              <a:spcBef>
                <a:spcPts val="300"/>
              </a:spcBef>
              <a:spcAft>
                <a:spcPts val="300"/>
              </a:spcAft>
              <a:buFont typeface="Wingdings" panose="05000000000000000000" pitchFamily="2" charset="2"/>
              <a:buChar char="l"/>
            </a:pPr>
            <a:r>
              <a:rPr lang="zh-TW" altLang="en-US" sz="2400" dirty="0"/>
              <a:t>增加工作記憶負荷會表現出較差的駕駛狀態，像是執行次要任務時會導致駕駛有較差的環境感知能力、變換車道時與車道偏差較多、煞車反應時間較慢</a:t>
            </a:r>
            <a:r>
              <a:rPr lang="en-US" altLang="zh-TW" sz="2400" dirty="0"/>
              <a:t>(</a:t>
            </a:r>
            <a:r>
              <a:rPr lang="en-US" altLang="zh-TW" sz="2400" dirty="0" err="1"/>
              <a:t>Alm</a:t>
            </a:r>
            <a:r>
              <a:rPr lang="en-US" altLang="zh-TW" sz="2400" dirty="0"/>
              <a:t> and Nilsson, 1995; Engstrom et al., 2010; </a:t>
            </a:r>
            <a:r>
              <a:rPr lang="en-US" altLang="zh-TW" sz="2400" dirty="0" err="1"/>
              <a:t>Heenan</a:t>
            </a:r>
            <a:r>
              <a:rPr lang="en-US" altLang="zh-TW" sz="2400" dirty="0"/>
              <a:t> et al., 2014)</a:t>
            </a:r>
            <a:r>
              <a:rPr lang="zh-TW" altLang="en-US" sz="2400" dirty="0"/>
              <a:t>。</a:t>
            </a:r>
            <a:endParaRPr lang="en-US" altLang="zh-TW" sz="2400" dirty="0"/>
          </a:p>
          <a:p>
            <a:pPr algn="just">
              <a:lnSpc>
                <a:spcPct val="125000"/>
              </a:lnSpc>
              <a:spcBef>
                <a:spcPts val="300"/>
              </a:spcBef>
              <a:spcAft>
                <a:spcPts val="300"/>
              </a:spcAft>
              <a:buFont typeface="Wingdings" panose="05000000000000000000" pitchFamily="2" charset="2"/>
              <a:buChar char="l"/>
            </a:pPr>
            <a:endParaRPr lang="en-US" altLang="zh-TW" sz="2400" dirty="0"/>
          </a:p>
        </p:txBody>
      </p:sp>
    </p:spTree>
    <p:extLst>
      <p:ext uri="{BB962C8B-B14F-4D97-AF65-F5344CB8AC3E}">
        <p14:creationId xmlns:p14="http://schemas.microsoft.com/office/powerpoint/2010/main" val="2608844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79" y="1845734"/>
            <a:ext cx="10243165" cy="4023360"/>
          </a:xfrm>
        </p:spPr>
        <p:txBody>
          <a:bodyPr>
            <a:normAutofit/>
          </a:bodyPr>
          <a:lstStyle/>
          <a:p>
            <a:pPr algn="just" hangingPunct="0">
              <a:lnSpc>
                <a:spcPct val="125000"/>
              </a:lnSpc>
              <a:spcBef>
                <a:spcPts val="300"/>
              </a:spcBef>
              <a:spcAft>
                <a:spcPts val="300"/>
              </a:spcAft>
              <a:buFont typeface="Wingdings" panose="05000000000000000000" pitchFamily="2" charset="2"/>
              <a:buChar char="l"/>
            </a:pPr>
            <a:r>
              <a:rPr lang="zh-TW" altLang="en-US" sz="2400" dirty="0"/>
              <a:t>這項研究的目的是透過實驗驗證工作記憶容量</a:t>
            </a:r>
            <a:r>
              <a:rPr lang="en-US" altLang="zh-TW" sz="2400" dirty="0"/>
              <a:t>(Working Memory Capacity, WMC)</a:t>
            </a:r>
            <a:r>
              <a:rPr lang="zh-TW" altLang="en-US" sz="2400" dirty="0"/>
              <a:t>在模擬駕駛環境中預測分心駕駛行為的作用。以半自然分心任務的方式，將工作記憶理論加入實驗中（</a:t>
            </a:r>
            <a:r>
              <a:rPr lang="en-US" altLang="zh-TW" sz="2400" dirty="0"/>
              <a:t>Louie, 2018; Foster et al., 2015</a:t>
            </a:r>
            <a:r>
              <a:rPr lang="zh-TW" altLang="en-US" sz="2400" dirty="0"/>
              <a:t>）。</a:t>
            </a:r>
            <a:endParaRPr lang="en-US" altLang="zh-TW" sz="2400" dirty="0"/>
          </a:p>
          <a:p>
            <a:pPr algn="just" hangingPunct="0">
              <a:lnSpc>
                <a:spcPct val="125000"/>
              </a:lnSpc>
              <a:spcBef>
                <a:spcPts val="300"/>
              </a:spcBef>
              <a:spcAft>
                <a:spcPts val="300"/>
              </a:spcAft>
              <a:buFont typeface="Wingdings" panose="05000000000000000000" pitchFamily="2" charset="2"/>
              <a:buChar char="l"/>
            </a:pPr>
            <a:r>
              <a:rPr lang="zh-TW" altLang="en-US" sz="2400" dirty="0"/>
              <a:t>這項研究使用雜貨清單任務</a:t>
            </a:r>
            <a:r>
              <a:rPr lang="en-US" altLang="zh-TW" sz="2400" dirty="0"/>
              <a:t>(Grocery list task,</a:t>
            </a:r>
            <a:r>
              <a:rPr lang="zh-TW" altLang="en-US" sz="2400" dirty="0"/>
              <a:t> </a:t>
            </a:r>
            <a:r>
              <a:rPr lang="en-US" altLang="zh-TW" sz="2400" dirty="0"/>
              <a:t>GLT)</a:t>
            </a:r>
            <a:r>
              <a:rPr lang="zh-TW" altLang="en-US" sz="2400" dirty="0"/>
              <a:t>，是作者開發的一種半自然的工作記憶任務，例如：準備去購物時計算花費和製作心理清單。</a:t>
            </a:r>
            <a:endParaRPr lang="en-US" altLang="zh-TW" sz="2400" dirty="0"/>
          </a:p>
        </p:txBody>
      </p:sp>
    </p:spTree>
    <p:extLst>
      <p:ext uri="{BB962C8B-B14F-4D97-AF65-F5344CB8AC3E}">
        <p14:creationId xmlns:p14="http://schemas.microsoft.com/office/powerpoint/2010/main" val="170579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p:txBody>
          <a:bodyPr>
            <a:normAutofit fontScale="92500" lnSpcReduction="10000"/>
          </a:bodyPr>
          <a:lstStyle/>
          <a:p>
            <a:pPr algn="just">
              <a:buFont typeface="Wingdings" panose="05000000000000000000" pitchFamily="2" charset="2"/>
              <a:buChar char="Ø"/>
            </a:pPr>
            <a:r>
              <a:rPr lang="zh-TW" altLang="en-US" sz="2600" dirty="0"/>
              <a:t>受測者：</a:t>
            </a:r>
            <a:endParaRPr lang="en-US" altLang="zh-TW" sz="2600" dirty="0"/>
          </a:p>
          <a:p>
            <a:pPr lvl="1" algn="just">
              <a:lnSpc>
                <a:spcPct val="125000"/>
              </a:lnSpc>
              <a:spcBef>
                <a:spcPts val="300"/>
              </a:spcBef>
              <a:spcAft>
                <a:spcPts val="300"/>
              </a:spcAft>
              <a:buFont typeface="Wingdings" panose="05000000000000000000" pitchFamily="2" charset="2"/>
              <a:buChar char="l"/>
            </a:pPr>
            <a:r>
              <a:rPr lang="en-US" altLang="zh-TW" sz="2400" dirty="0"/>
              <a:t>49</a:t>
            </a:r>
            <a:r>
              <a:rPr lang="zh-TW" altLang="en-US" sz="2400" dirty="0"/>
              <a:t>位受測者</a:t>
            </a:r>
            <a:endParaRPr lang="en-US" altLang="zh-TW" sz="2400" dirty="0"/>
          </a:p>
          <a:p>
            <a:pPr lvl="1" algn="just">
              <a:lnSpc>
                <a:spcPct val="125000"/>
              </a:lnSpc>
              <a:spcBef>
                <a:spcPts val="300"/>
              </a:spcBef>
              <a:spcAft>
                <a:spcPts val="300"/>
              </a:spcAft>
              <a:buFont typeface="Wingdings" panose="05000000000000000000" pitchFamily="2" charset="2"/>
              <a:buChar char="l"/>
            </a:pPr>
            <a:r>
              <a:rPr lang="zh-TW" altLang="en-US" sz="2400" dirty="0"/>
              <a:t>男：</a:t>
            </a:r>
            <a:r>
              <a:rPr lang="en-US" altLang="zh-TW" sz="2400" dirty="0"/>
              <a:t>18</a:t>
            </a:r>
            <a:r>
              <a:rPr lang="zh-TW" altLang="en-US" sz="2400" dirty="0"/>
              <a:t>名、女：</a:t>
            </a:r>
            <a:r>
              <a:rPr lang="en-US" altLang="zh-TW" sz="2400" dirty="0"/>
              <a:t>30</a:t>
            </a:r>
            <a:r>
              <a:rPr lang="zh-TW" altLang="en-US" sz="2400" dirty="0"/>
              <a:t>名，一位受測者的數據缺失</a:t>
            </a:r>
            <a:endParaRPr lang="en-US" altLang="zh-TW" sz="2400" dirty="0"/>
          </a:p>
          <a:p>
            <a:pPr lvl="1" algn="just">
              <a:lnSpc>
                <a:spcPct val="125000"/>
              </a:lnSpc>
              <a:spcBef>
                <a:spcPts val="300"/>
              </a:spcBef>
              <a:spcAft>
                <a:spcPts val="300"/>
              </a:spcAft>
              <a:buFont typeface="Wingdings" panose="05000000000000000000" pitchFamily="2" charset="2"/>
              <a:buChar char="l"/>
            </a:pPr>
            <a:r>
              <a:rPr lang="zh-TW" altLang="en-US" sz="2400" dirty="0"/>
              <a:t>平均年齡：</a:t>
            </a:r>
            <a:r>
              <a:rPr lang="en-US" altLang="zh-TW" sz="2400" dirty="0"/>
              <a:t>19.51</a:t>
            </a:r>
            <a:r>
              <a:rPr lang="zh-TW" altLang="en-US" sz="2400" dirty="0"/>
              <a:t>歲</a:t>
            </a:r>
            <a:endParaRPr lang="en-US" altLang="zh-TW" sz="2400" dirty="0"/>
          </a:p>
          <a:p>
            <a:pPr lvl="1" algn="just">
              <a:lnSpc>
                <a:spcPct val="125000"/>
              </a:lnSpc>
              <a:spcBef>
                <a:spcPts val="300"/>
              </a:spcBef>
              <a:spcAft>
                <a:spcPts val="300"/>
              </a:spcAft>
              <a:buFont typeface="Wingdings" panose="05000000000000000000" pitchFamily="2" charset="2"/>
              <a:buChar char="l"/>
            </a:pPr>
            <a:r>
              <a:rPr lang="zh-TW" altLang="en-US" sz="2400" dirty="0"/>
              <a:t>皆持有駕照，且視力為</a:t>
            </a:r>
            <a:r>
              <a:rPr lang="en-US" altLang="zh-TW" sz="2400" dirty="0"/>
              <a:t>20/20(1.0)</a:t>
            </a:r>
            <a:r>
              <a:rPr lang="zh-TW" altLang="en-US" sz="2400" dirty="0"/>
              <a:t>左右或矯正後為</a:t>
            </a:r>
            <a:r>
              <a:rPr lang="en-US" altLang="zh-TW" sz="2400" dirty="0"/>
              <a:t>20/20</a:t>
            </a:r>
          </a:p>
          <a:p>
            <a:pPr lvl="1" algn="just">
              <a:lnSpc>
                <a:spcPct val="125000"/>
              </a:lnSpc>
              <a:spcBef>
                <a:spcPts val="300"/>
              </a:spcBef>
              <a:spcAft>
                <a:spcPts val="300"/>
              </a:spcAft>
              <a:buFont typeface="Wingdings" panose="05000000000000000000" pitchFamily="2" charset="2"/>
              <a:buChar char="l"/>
            </a:pPr>
            <a:r>
              <a:rPr lang="zh-TW" altLang="en-US" sz="2400" dirty="0"/>
              <a:t>其中有位受測者年齡為</a:t>
            </a:r>
            <a:r>
              <a:rPr lang="en-US" altLang="zh-TW" sz="2400" dirty="0"/>
              <a:t>57</a:t>
            </a:r>
            <a:r>
              <a:rPr lang="zh-TW" altLang="en-US" sz="2400" dirty="0"/>
              <a:t>歲，但因工作記憶和駕駛表現得分均在平均值的</a:t>
            </a:r>
            <a:r>
              <a:rPr lang="en-US" altLang="zh-TW" sz="2400" dirty="0"/>
              <a:t>1</a:t>
            </a:r>
            <a:r>
              <a:rPr lang="zh-TW" altLang="en-US" sz="2400" dirty="0"/>
              <a:t>以內的標準差之中，故將其數據納入分析中。</a:t>
            </a:r>
            <a:endParaRPr lang="en-US" altLang="zh-TW" sz="2400" dirty="0"/>
          </a:p>
          <a:p>
            <a:pPr marL="0" indent="0" algn="just">
              <a:lnSpc>
                <a:spcPct val="125000"/>
              </a:lnSpc>
              <a:spcBef>
                <a:spcPts val="300"/>
              </a:spcBef>
              <a:spcAft>
                <a:spcPts val="300"/>
              </a:spcAft>
              <a:buNone/>
            </a:pPr>
            <a:endParaRPr lang="en-US" altLang="zh-TW" sz="2400" dirty="0"/>
          </a:p>
          <a:p>
            <a:pPr marL="0" indent="0" algn="just">
              <a:lnSpc>
                <a:spcPct val="125000"/>
              </a:lnSpc>
              <a:spcBef>
                <a:spcPts val="300"/>
              </a:spcBef>
              <a:spcAft>
                <a:spcPts val="300"/>
              </a:spcAft>
              <a:buNone/>
            </a:pPr>
            <a:r>
              <a:rPr lang="en-US" altLang="zh-TW" sz="2200" dirty="0"/>
              <a:t>	</a:t>
            </a:r>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spTree>
    <p:extLst>
      <p:ext uri="{BB962C8B-B14F-4D97-AF65-F5344CB8AC3E}">
        <p14:creationId xmlns:p14="http://schemas.microsoft.com/office/powerpoint/2010/main" val="395848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097280" y="1845734"/>
            <a:ext cx="4865775" cy="4507932"/>
          </a:xfrm>
        </p:spPr>
        <p:txBody>
          <a:bodyPr>
            <a:normAutofit/>
          </a:bodyPr>
          <a:lstStyle/>
          <a:p>
            <a:pPr algn="just">
              <a:buFont typeface="Wingdings" panose="05000000000000000000" pitchFamily="2" charset="2"/>
              <a:buChar char="Ø"/>
            </a:pPr>
            <a:r>
              <a:rPr lang="zh-TW" altLang="en-US" sz="2400" dirty="0"/>
              <a:t>設備：</a:t>
            </a:r>
            <a:endParaRPr lang="en-US" altLang="zh-TW" sz="2400" dirty="0"/>
          </a:p>
          <a:p>
            <a:pPr lvl="1" algn="just">
              <a:lnSpc>
                <a:spcPct val="125000"/>
              </a:lnSpc>
              <a:spcBef>
                <a:spcPts val="300"/>
              </a:spcBef>
              <a:spcAft>
                <a:spcPts val="300"/>
              </a:spcAft>
              <a:buFont typeface="Wingdings" panose="05000000000000000000" pitchFamily="2" charset="2"/>
              <a:buChar char="l"/>
            </a:pPr>
            <a:r>
              <a:rPr lang="zh-TW" altLang="en-US" sz="2000" dirty="0"/>
              <a:t>使用</a:t>
            </a:r>
            <a:r>
              <a:rPr lang="en-US" altLang="zh-TW" sz="2000" dirty="0" err="1"/>
              <a:t>PatrolSim</a:t>
            </a:r>
            <a:r>
              <a:rPr lang="en-US" altLang="zh-TW" sz="2000" dirty="0"/>
              <a:t> medium-fidelity</a:t>
            </a:r>
            <a:r>
              <a:rPr lang="zh-TW" altLang="en-US" sz="2000" dirty="0"/>
              <a:t>駕駛模擬器。</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由</a:t>
            </a:r>
            <a:r>
              <a:rPr lang="en-US" altLang="zh-TW" sz="2000" dirty="0"/>
              <a:t>GE-ISIM</a:t>
            </a:r>
            <a:r>
              <a:rPr lang="zh-TW" altLang="en-US" sz="2000" dirty="0"/>
              <a:t>製造，在固定平台上運行。</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有三面面板顯示器，受測者可以</a:t>
            </a:r>
            <a:r>
              <a:rPr lang="en-US" altLang="zh-TW" sz="2000" dirty="0"/>
              <a:t>150</a:t>
            </a:r>
            <a:r>
              <a:rPr lang="zh-TW" altLang="en-US" sz="2000" dirty="0"/>
              <a:t>度的觀察模擬駕駛路線。</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路線設定為白天晴朗的天氣、能見度良好且交通程度為中等的城市環境。</a:t>
            </a:r>
            <a:endParaRPr lang="en-US" altLang="zh-TW" sz="2000" dirty="0"/>
          </a:p>
          <a:p>
            <a:pPr lvl="1" algn="just">
              <a:lnSpc>
                <a:spcPct val="125000"/>
              </a:lnSpc>
              <a:spcBef>
                <a:spcPts val="300"/>
              </a:spcBef>
              <a:spcAft>
                <a:spcPts val="300"/>
              </a:spcAft>
              <a:buFont typeface="Wingdings" panose="05000000000000000000" pitchFamily="2" charset="2"/>
              <a:buChar char="l"/>
            </a:pPr>
            <a:r>
              <a:rPr lang="zh-TW" altLang="en-US" sz="2000" dirty="0"/>
              <a:t>受測者被要求在紅綠燈出現黃燈時，需進行剎車的行為。</a:t>
            </a:r>
            <a:r>
              <a:rPr lang="en-US" altLang="zh-TW" sz="2000" dirty="0"/>
              <a:t>	</a:t>
            </a:r>
            <a:endParaRPr lang="zh-TW" altLang="en-US" sz="2000" dirty="0"/>
          </a:p>
          <a:p>
            <a:pPr marL="0" indent="0" algn="just">
              <a:lnSpc>
                <a:spcPct val="125000"/>
              </a:lnSpc>
              <a:spcBef>
                <a:spcPts val="300"/>
              </a:spcBef>
              <a:spcAft>
                <a:spcPts val="300"/>
              </a:spcAft>
              <a:buNone/>
            </a:pPr>
            <a:endParaRPr lang="zh-TW" altLang="en-US" dirty="0"/>
          </a:p>
          <a:p>
            <a:pPr marL="0" indent="0" algn="just">
              <a:lnSpc>
                <a:spcPct val="125000"/>
              </a:lnSpc>
              <a:spcBef>
                <a:spcPts val="300"/>
              </a:spcBef>
              <a:spcAft>
                <a:spcPts val="300"/>
              </a:spcAft>
              <a:buNone/>
            </a:pPr>
            <a:endParaRPr lang="en-US" altLang="zh-TW" sz="2200" dirty="0"/>
          </a:p>
          <a:p>
            <a:pPr marL="0" indent="0">
              <a:lnSpc>
                <a:spcPct val="125000"/>
              </a:lnSpc>
              <a:spcBef>
                <a:spcPts val="300"/>
              </a:spcBef>
              <a:spcAft>
                <a:spcPts val="300"/>
              </a:spcAft>
              <a:buNone/>
            </a:pPr>
            <a:endParaRPr lang="en-US" altLang="zh-TW" sz="2200" dirty="0"/>
          </a:p>
          <a:p>
            <a:pPr marL="0" indent="0">
              <a:buNone/>
            </a:pPr>
            <a:endParaRPr lang="zh-TW" altLang="en-US" sz="2200" dirty="0"/>
          </a:p>
        </p:txBody>
      </p:sp>
      <p:pic>
        <p:nvPicPr>
          <p:cNvPr id="5" name="圖片 4" descr="一張含有 文字, 建築物 的圖片&#10;&#10;自動產生的描述">
            <a:extLst>
              <a:ext uri="{FF2B5EF4-FFF2-40B4-BE49-F238E27FC236}">
                <a16:creationId xmlns:a16="http://schemas.microsoft.com/office/drawing/2014/main" id="{54DD25F1-72C4-4DEA-B15C-C346D1BB1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2348747"/>
            <a:ext cx="5779574" cy="3253634"/>
          </a:xfrm>
          <a:prstGeom prst="rect">
            <a:avLst/>
          </a:prstGeom>
        </p:spPr>
      </p:pic>
    </p:spTree>
    <p:extLst>
      <p:ext uri="{BB962C8B-B14F-4D97-AF65-F5344CB8AC3E}">
        <p14:creationId xmlns:p14="http://schemas.microsoft.com/office/powerpoint/2010/main" val="302165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ABEDE0-9CEA-498A-AF5E-EFDDE1EE2FF4}"/>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D7834348-6B62-49CD-9801-DC6B499F6447}"/>
              </a:ext>
            </a:extLst>
          </p:cNvPr>
          <p:cNvSpPr>
            <a:spLocks noGrp="1"/>
          </p:cNvSpPr>
          <p:nvPr>
            <p:ph idx="1"/>
          </p:nvPr>
        </p:nvSpPr>
        <p:spPr>
          <a:xfrm>
            <a:off x="1097279" y="1845734"/>
            <a:ext cx="10403422" cy="4023360"/>
          </a:xfrm>
        </p:spPr>
        <p:txBody>
          <a:bodyPr/>
          <a:lstStyle/>
          <a:p>
            <a:pPr>
              <a:buFont typeface="Wingdings" panose="05000000000000000000" pitchFamily="2" charset="2"/>
              <a:buChar char="Ø"/>
            </a:pPr>
            <a:r>
              <a:rPr lang="zh-TW" altLang="en-US" sz="2000" dirty="0"/>
              <a:t>工作記憶測量：</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在駕駛開始之前，對每個受測者進行工作記憶容量評估。</a:t>
            </a:r>
            <a:endParaRPr lang="en-US" altLang="zh-TW" dirty="0"/>
          </a:p>
          <a:p>
            <a:pPr marL="702900" indent="-342900" hangingPunct="0">
              <a:lnSpc>
                <a:spcPct val="125000"/>
              </a:lnSpc>
              <a:spcBef>
                <a:spcPts val="300"/>
              </a:spcBef>
              <a:spcAft>
                <a:spcPts val="300"/>
              </a:spcAft>
              <a:buFont typeface="Wingdings" panose="05000000000000000000" pitchFamily="2" charset="2"/>
              <a:buChar char="l"/>
            </a:pPr>
            <a:r>
              <a:rPr lang="zh-TW" altLang="en-US" dirty="0"/>
              <a:t>工作記憶容量測量包括四個複雜的工作記憶跨度（操作跨度、旋轉跨度、對稱跨度和閱讀跨度），根據通用模型記錄到工作記憶中</a:t>
            </a:r>
            <a:r>
              <a:rPr lang="en-US" altLang="zh-TW" dirty="0"/>
              <a:t>(Kane et al., 2007; Engle, 2012)</a:t>
            </a:r>
            <a:r>
              <a:rPr lang="zh-TW" altLang="en-US" dirty="0"/>
              <a:t>。</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工作記憶容量計算方式為四個跨度的平均。</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對於每個跨度，參與者須回憶以特定順序呈現的一系列字母，並在每個字母出現前後中增加一個次要任務。例如，在操作跨度中，參與者必須決定數學式（例如，“</a:t>
            </a:r>
            <a:r>
              <a:rPr lang="en-US" altLang="zh-TW" dirty="0"/>
              <a:t>5 + 7 = 11”</a:t>
            </a:r>
            <a:r>
              <a:rPr lang="zh-TW" altLang="en-US" dirty="0"/>
              <a:t>）是否成立。</a:t>
            </a:r>
            <a:endParaRPr lang="en-US" altLang="zh-TW" dirty="0"/>
          </a:p>
          <a:p>
            <a:endParaRPr lang="zh-TW" altLang="en-US" dirty="0"/>
          </a:p>
        </p:txBody>
      </p:sp>
    </p:spTree>
    <p:extLst>
      <p:ext uri="{BB962C8B-B14F-4D97-AF65-F5344CB8AC3E}">
        <p14:creationId xmlns:p14="http://schemas.microsoft.com/office/powerpoint/2010/main" val="402941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2E3736-F140-4D50-A0E2-57D2FB907809}"/>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83C0E5F2-C152-4AFB-AF76-1E0AB4CCDA9D}"/>
              </a:ext>
            </a:extLst>
          </p:cNvPr>
          <p:cNvSpPr>
            <a:spLocks noGrp="1"/>
          </p:cNvSpPr>
          <p:nvPr>
            <p:ph idx="1"/>
          </p:nvPr>
        </p:nvSpPr>
        <p:spPr>
          <a:xfrm>
            <a:off x="1097280" y="1845733"/>
            <a:ext cx="10058400" cy="4281690"/>
          </a:xfrm>
        </p:spPr>
        <p:txBody>
          <a:bodyPr>
            <a:normAutofit fontScale="92500" lnSpcReduction="10000"/>
          </a:bodyPr>
          <a:lstStyle/>
          <a:p>
            <a:pPr>
              <a:buFont typeface="Wingdings" panose="05000000000000000000" pitchFamily="2" charset="2"/>
              <a:buChar char="Ø"/>
            </a:pPr>
            <a:r>
              <a:rPr lang="zh-TW" altLang="en-US" sz="2000" dirty="0"/>
              <a:t>雜貨清單任務</a:t>
            </a:r>
            <a:r>
              <a:rPr lang="en-US" altLang="zh-TW" sz="2000" dirty="0"/>
              <a:t>(Grocery list task,</a:t>
            </a:r>
            <a:r>
              <a:rPr lang="zh-TW" altLang="en-US" sz="2000" dirty="0"/>
              <a:t> </a:t>
            </a:r>
            <a:r>
              <a:rPr lang="en-US" altLang="zh-TW" sz="2000" dirty="0"/>
              <a:t>GLT)</a:t>
            </a:r>
            <a:r>
              <a:rPr lang="zh-TW" altLang="en-US" sz="2000" dirty="0"/>
              <a:t>：</a:t>
            </a:r>
            <a:endParaRPr lang="en-US" altLang="zh-TW" sz="2000" dirty="0"/>
          </a:p>
          <a:p>
            <a:pPr marL="702900" indent="-342900">
              <a:lnSpc>
                <a:spcPct val="125000"/>
              </a:lnSpc>
              <a:spcBef>
                <a:spcPts val="300"/>
              </a:spcBef>
              <a:spcAft>
                <a:spcPts val="300"/>
              </a:spcAft>
              <a:buFont typeface="Wingdings" panose="05000000000000000000" pitchFamily="2" charset="2"/>
              <a:buChar char="l"/>
            </a:pPr>
            <a:r>
              <a:rPr lang="en-US" altLang="zh-TW" sz="2000" dirty="0"/>
              <a:t>GLT</a:t>
            </a:r>
            <a:r>
              <a:rPr lang="zh-TW" altLang="en-US" sz="2000" dirty="0"/>
              <a:t>為半自然</a:t>
            </a:r>
            <a:r>
              <a:rPr lang="zh-TW" altLang="en-US" dirty="0"/>
              <a:t>分心的任務</a:t>
            </a:r>
            <a:r>
              <a:rPr lang="en-US" altLang="zh-TW" sz="2000" dirty="0"/>
              <a:t>(Louie and </a:t>
            </a:r>
            <a:r>
              <a:rPr lang="en-US" altLang="zh-TW" sz="2000" dirty="0" err="1"/>
              <a:t>Mouloua</a:t>
            </a:r>
            <a:r>
              <a:rPr lang="en-US" altLang="zh-TW" sz="2000" dirty="0"/>
              <a:t>, 2018)</a:t>
            </a:r>
            <a:r>
              <a:rPr lang="zh-TW" altLang="en-US" sz="2000" dirty="0"/>
              <a:t>。根據通用模型加入工作記憶中</a:t>
            </a:r>
            <a:r>
              <a:rPr lang="en-US" altLang="zh-TW" sz="2000" dirty="0"/>
              <a:t>(</a:t>
            </a:r>
            <a:r>
              <a:rPr lang="zh-TW" altLang="en-US" sz="2000" dirty="0"/>
              <a:t>聽覺操作跨度</a:t>
            </a:r>
            <a:r>
              <a:rPr lang="en-US" altLang="zh-TW" sz="2000" dirty="0"/>
              <a:t>) (Oswald et al., 2015)</a:t>
            </a:r>
            <a:r>
              <a:rPr lang="zh-TW" altLang="en-US" dirty="0"/>
              <a:t>，這是一種經過驗證的工作記憶容量測量。</a:t>
            </a:r>
            <a:endParaRPr lang="en-US" altLang="zh-TW" sz="2000" dirty="0"/>
          </a:p>
          <a:p>
            <a:pPr marL="702900" indent="-342900">
              <a:lnSpc>
                <a:spcPct val="125000"/>
              </a:lnSpc>
              <a:spcBef>
                <a:spcPts val="300"/>
              </a:spcBef>
              <a:spcAft>
                <a:spcPts val="300"/>
              </a:spcAft>
              <a:buFont typeface="Wingdings" panose="05000000000000000000" pitchFamily="2" charset="2"/>
              <a:buChar char="l"/>
            </a:pPr>
            <a:r>
              <a:rPr lang="en-US" altLang="zh-TW" dirty="0"/>
              <a:t>GLT</a:t>
            </a:r>
            <a:r>
              <a:rPr lang="zh-TW" altLang="en-US" dirty="0"/>
              <a:t>要求受測者完成一系列日常數學運算的同時記住一份清單。在實驗開始時會提供雜貨店物品清單，受測者需在實驗者呈現物品的價格與數量時，在四秒內判斷計算及價格是否正確。</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在</a:t>
            </a:r>
            <a:r>
              <a:rPr lang="en-US" altLang="zh-TW" dirty="0"/>
              <a:t>19</a:t>
            </a:r>
            <a:r>
              <a:rPr lang="zh-TW" altLang="en-US" dirty="0"/>
              <a:t>項的測驗中皆包含</a:t>
            </a:r>
            <a:r>
              <a:rPr lang="en-US" altLang="zh-TW" dirty="0"/>
              <a:t>3-8</a:t>
            </a:r>
            <a:r>
              <a:rPr lang="zh-TW" altLang="en-US" dirty="0"/>
              <a:t>個食物價格，在測驗結束時，若受測者判斷的正確次數越多，表示工作記憶容量越大。</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在篩選食品時，排除</a:t>
            </a:r>
            <a:r>
              <a:rPr lang="en-US" altLang="zh-TW" dirty="0"/>
              <a:t>5000</a:t>
            </a:r>
            <a:r>
              <a:rPr lang="zh-TW" altLang="en-US" dirty="0"/>
              <a:t>個最常使用單字的前</a:t>
            </a:r>
            <a:r>
              <a:rPr lang="en-US" altLang="zh-TW" dirty="0"/>
              <a:t>10%</a:t>
            </a:r>
            <a:r>
              <a:rPr lang="zh-TW" altLang="en-US" dirty="0"/>
              <a:t>，以減少隨機猜中的機會。</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en-US" altLang="zh-TW" dirty="0"/>
              <a:t>GLT</a:t>
            </a:r>
            <a:r>
              <a:rPr lang="zh-TW" altLang="en-US" dirty="0"/>
              <a:t>涉及記憶存儲（物品清單）和執行注意力（計算價格），滿足工作記憶的雙因子要求（</a:t>
            </a:r>
            <a:r>
              <a:rPr lang="en-US" altLang="zh-TW" dirty="0"/>
              <a:t>Kane et al., 2007</a:t>
            </a:r>
            <a:r>
              <a:rPr lang="zh-TW" altLang="en-US" dirty="0"/>
              <a:t>）。</a:t>
            </a:r>
            <a:endParaRPr lang="en-US" altLang="zh-TW" dirty="0"/>
          </a:p>
          <a:p>
            <a:pPr marL="702900" indent="-342900">
              <a:lnSpc>
                <a:spcPct val="125000"/>
              </a:lnSpc>
              <a:spcBef>
                <a:spcPts val="300"/>
              </a:spcBef>
              <a:spcAft>
                <a:spcPts val="300"/>
              </a:spcAft>
              <a:buFont typeface="Wingdings" panose="05000000000000000000" pitchFamily="2" charset="2"/>
              <a:buChar char="l"/>
            </a:pPr>
            <a:endParaRPr lang="en-US" altLang="zh-TW" dirty="0"/>
          </a:p>
          <a:p>
            <a:pPr marL="360000" indent="0">
              <a:buNone/>
            </a:pPr>
            <a:endParaRPr lang="zh-TW" altLang="en-US" dirty="0"/>
          </a:p>
        </p:txBody>
      </p:sp>
    </p:spTree>
    <p:extLst>
      <p:ext uri="{BB962C8B-B14F-4D97-AF65-F5344CB8AC3E}">
        <p14:creationId xmlns:p14="http://schemas.microsoft.com/office/powerpoint/2010/main" val="343920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C90F9-E399-4A2E-98D5-32F2BD88D00D}"/>
              </a:ext>
            </a:extLst>
          </p:cNvPr>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訊號偵測理論</a:t>
            </a:r>
            <a:endParaRPr lang="zh-TW" altLang="en-US" dirty="0"/>
          </a:p>
        </p:txBody>
      </p:sp>
      <p:sp>
        <p:nvSpPr>
          <p:cNvPr id="3" name="內容版面配置區 2">
            <a:extLst>
              <a:ext uri="{FF2B5EF4-FFF2-40B4-BE49-F238E27FC236}">
                <a16:creationId xmlns:a16="http://schemas.microsoft.com/office/drawing/2014/main" id="{250DCB62-4B2C-4E6C-B25F-0D95ED932334}"/>
              </a:ext>
            </a:extLst>
          </p:cNvPr>
          <p:cNvSpPr>
            <a:spLocks noGrp="1"/>
          </p:cNvSpPr>
          <p:nvPr>
            <p:ph idx="1"/>
          </p:nvPr>
        </p:nvSpPr>
        <p:spPr/>
        <p:txBody>
          <a:bodyPr>
            <a:normAutofit/>
          </a:bodyPr>
          <a:lstStyle/>
          <a:p>
            <a:pPr algn="just">
              <a:lnSpc>
                <a:spcPct val="125000"/>
              </a:lnSpc>
              <a:spcBef>
                <a:spcPts val="300"/>
              </a:spcBef>
              <a:spcAft>
                <a:spcPts val="300"/>
              </a:spcAft>
              <a:buFont typeface="Wingdings" panose="05000000000000000000" pitchFamily="2" charset="2"/>
              <a:buChar char="Ø"/>
            </a:pPr>
            <a:r>
              <a:rPr lang="zh-TW" altLang="en-US" sz="2200" dirty="0">
                <a:latin typeface="Times New Roman" panose="02020603050405020304" pitchFamily="18" charset="0"/>
                <a:ea typeface="標楷體" panose="03000509000000000000" pitchFamily="65" charset="-120"/>
              </a:rPr>
              <a:t>應用於兩個不易區別的非連續或分離狀態</a:t>
            </a:r>
            <a:r>
              <a:rPr lang="en-US" altLang="zh-TW" sz="2200" dirty="0">
                <a:latin typeface="Times New Roman" panose="02020603050405020304" pitchFamily="18" charset="0"/>
                <a:ea typeface="標楷體" panose="03000509000000000000" pitchFamily="65" charset="-120"/>
              </a:rPr>
              <a:t>(</a:t>
            </a:r>
            <a:r>
              <a:rPr lang="zh-TW" altLang="en-US" sz="2200" dirty="0">
                <a:latin typeface="Times New Roman" panose="02020603050405020304" pitchFamily="18" charset="0"/>
                <a:ea typeface="標楷體" panose="03000509000000000000" pitchFamily="65" charset="-120"/>
              </a:rPr>
              <a:t>有訊號或無訊號</a:t>
            </a:r>
            <a:r>
              <a:rPr lang="en-US" altLang="zh-TW" sz="2200" dirty="0">
                <a:latin typeface="Times New Roman" panose="02020603050405020304" pitchFamily="18" charset="0"/>
                <a:ea typeface="標楷體" panose="03000509000000000000" pitchFamily="65" charset="-120"/>
              </a:rPr>
              <a:t>)</a:t>
            </a:r>
            <a:r>
              <a:rPr lang="zh-TW" altLang="en-US" sz="2200" dirty="0">
                <a:latin typeface="Times New Roman" panose="02020603050405020304" pitchFamily="18" charset="0"/>
                <a:ea typeface="標楷體" panose="03000509000000000000" pitchFamily="65" charset="-120"/>
              </a:rPr>
              <a:t>的情況之下</a:t>
            </a:r>
            <a:r>
              <a:rPr lang="en-US" altLang="zh-TW" sz="2200" dirty="0">
                <a:latin typeface="Times New Roman" panose="02020603050405020304" pitchFamily="18" charset="0"/>
                <a:ea typeface="標楷體" panose="03000509000000000000" pitchFamily="65" charset="-120"/>
              </a:rPr>
              <a:t>(</a:t>
            </a:r>
            <a:r>
              <a:rPr lang="en-US" altLang="zh-TW" sz="2200" dirty="0" err="1">
                <a:latin typeface="Times New Roman" panose="02020603050405020304" pitchFamily="18" charset="0"/>
                <a:ea typeface="標楷體" panose="03000509000000000000" pitchFamily="65" charset="-120"/>
              </a:rPr>
              <a:t>Wickens</a:t>
            </a:r>
            <a:r>
              <a:rPr lang="en-US" altLang="zh-TW" sz="2200" dirty="0">
                <a:latin typeface="Times New Roman" panose="02020603050405020304" pitchFamily="18" charset="0"/>
                <a:ea typeface="標楷體" panose="03000509000000000000" pitchFamily="65" charset="-120"/>
              </a:rPr>
              <a:t>, 1984)</a:t>
            </a:r>
            <a:r>
              <a:rPr lang="zh-TW" altLang="en-US" sz="2200" dirty="0">
                <a:latin typeface="Times New Roman" panose="02020603050405020304" pitchFamily="18" charset="0"/>
                <a:ea typeface="標楷體" panose="03000509000000000000" pitchFamily="65" charset="-120"/>
              </a:rPr>
              <a:t>。</a:t>
            </a:r>
            <a:endParaRPr lang="en-US" altLang="zh-TW" sz="2200" dirty="0">
              <a:latin typeface="Times New Roman" panose="02020603050405020304" pitchFamily="18" charset="0"/>
              <a:ea typeface="標楷體" panose="03000509000000000000" pitchFamily="65" charset="-120"/>
            </a:endParaRPr>
          </a:p>
          <a:p>
            <a:pPr marL="0" indent="0" algn="just">
              <a:buNone/>
            </a:pPr>
            <a:endParaRPr lang="en-US" altLang="zh-TW" sz="2200" dirty="0">
              <a:latin typeface="Times New Roman" panose="02020603050405020304" pitchFamily="18" charset="0"/>
              <a:ea typeface="標楷體" panose="03000509000000000000" pitchFamily="65" charset="-120"/>
            </a:endParaRPr>
          </a:p>
          <a:p>
            <a:pPr algn="just">
              <a:buFont typeface="Wingdings" panose="05000000000000000000" pitchFamily="2" charset="2"/>
              <a:buChar char="Ø"/>
            </a:pPr>
            <a:r>
              <a:rPr lang="zh-TW" altLang="en-US" sz="2400" dirty="0">
                <a:latin typeface="Times New Roman" panose="02020603050405020304" pitchFamily="18" charset="0"/>
                <a:ea typeface="標楷體" panose="03000509000000000000" pitchFamily="65" charset="-120"/>
              </a:rPr>
              <a:t>雜訊之概念：</a:t>
            </a:r>
            <a:endParaRPr lang="en-US" altLang="zh-TW" sz="2400" dirty="0">
              <a:latin typeface="Times New Roman" panose="02020603050405020304" pitchFamily="18" charset="0"/>
              <a:ea typeface="標楷體" panose="03000509000000000000" pitchFamily="65" charset="-120"/>
            </a:endParaRPr>
          </a:p>
          <a:p>
            <a:pPr algn="just" hangingPunct="0">
              <a:lnSpc>
                <a:spcPct val="125000"/>
              </a:lnSpc>
              <a:spcBef>
                <a:spcPts val="300"/>
              </a:spcBef>
              <a:spcAft>
                <a:spcPts val="300"/>
              </a:spcAft>
              <a:buFont typeface="Wingdings" panose="05000000000000000000" pitchFamily="2" charset="2"/>
              <a:buChar char="l"/>
            </a:pPr>
            <a:r>
              <a:rPr lang="zh-TW" altLang="en-US" dirty="0"/>
              <a:t>訊號偵測理論的核心概念之一是，在任何情況下多少都有「雜訊或噪音」</a:t>
            </a:r>
            <a:r>
              <a:rPr lang="en-US" altLang="zh-TW" dirty="0"/>
              <a:t>(noise) </a:t>
            </a:r>
            <a:r>
              <a:rPr lang="zh-TW" altLang="en-US" dirty="0"/>
              <a:t>的存在，干擾著對訊號的偵測。</a:t>
            </a:r>
            <a:endParaRPr lang="en-US" altLang="zh-TW" dirty="0"/>
          </a:p>
          <a:p>
            <a:pPr algn="just">
              <a:lnSpc>
                <a:spcPct val="125000"/>
              </a:lnSpc>
              <a:spcBef>
                <a:spcPts val="300"/>
              </a:spcBef>
              <a:spcAft>
                <a:spcPts val="300"/>
              </a:spcAft>
              <a:buFont typeface="Wingdings" panose="05000000000000000000" pitchFamily="2" charset="2"/>
              <a:buChar char="l"/>
            </a:pPr>
            <a:r>
              <a:rPr lang="zh-TW" altLang="en-US" dirty="0"/>
              <a:t>而當訊號出現時，此訊號的強度會添加在雜訊的強度上 。</a:t>
            </a:r>
            <a:endParaRPr lang="en-US" altLang="zh-TW" dirty="0"/>
          </a:p>
          <a:p>
            <a:pPr algn="just">
              <a:lnSpc>
                <a:spcPct val="125000"/>
              </a:lnSpc>
              <a:spcBef>
                <a:spcPts val="300"/>
              </a:spcBef>
              <a:spcAft>
                <a:spcPts val="300"/>
              </a:spcAft>
              <a:buFont typeface="Wingdings" panose="05000000000000000000" pitchFamily="2" charset="2"/>
              <a:buChar char="l"/>
            </a:pPr>
            <a:r>
              <a:rPr lang="zh-TW" altLang="en-US" dirty="0"/>
              <a:t>人們經常需要決定，所接受的究竟僅是雜訊，還是雜訊加上訊號。</a:t>
            </a: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994209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2E3736-F140-4D50-A0E2-57D2FB907809}"/>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83C0E5F2-C152-4AFB-AF76-1E0AB4CCDA9D}"/>
              </a:ext>
            </a:extLst>
          </p:cNvPr>
          <p:cNvSpPr>
            <a:spLocks noGrp="1"/>
          </p:cNvSpPr>
          <p:nvPr>
            <p:ph idx="1"/>
          </p:nvPr>
        </p:nvSpPr>
        <p:spPr>
          <a:xfrm>
            <a:off x="1097280" y="1845733"/>
            <a:ext cx="10058400" cy="4281690"/>
          </a:xfrm>
        </p:spPr>
        <p:txBody>
          <a:bodyPr>
            <a:normAutofit/>
          </a:bodyPr>
          <a:lstStyle/>
          <a:p>
            <a:pPr>
              <a:buFont typeface="Wingdings" panose="05000000000000000000" pitchFamily="2" charset="2"/>
              <a:buChar char="Ø"/>
            </a:pPr>
            <a:r>
              <a:rPr lang="zh-TW" altLang="en-US" sz="2200" dirty="0"/>
              <a:t>程序：</a:t>
            </a:r>
            <a:endParaRPr lang="en-US" altLang="zh-TW" sz="2200" dirty="0"/>
          </a:p>
          <a:p>
            <a:pPr marL="702900" indent="-342900">
              <a:lnSpc>
                <a:spcPct val="125000"/>
              </a:lnSpc>
              <a:spcBef>
                <a:spcPts val="300"/>
              </a:spcBef>
              <a:spcAft>
                <a:spcPts val="300"/>
              </a:spcAft>
              <a:buFont typeface="Wingdings" panose="05000000000000000000" pitchFamily="2" charset="2"/>
              <a:buChar char="l"/>
            </a:pPr>
            <a:r>
              <a:rPr lang="zh-TW" altLang="en-US" dirty="0"/>
              <a:t>受測者事先簽署實驗同意書，並被要求出示有效駕照，且無癲癇發作史及視力異常的狀況，之後完成工作記憶跨度和注意力網絡任務。</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駕駛任務包括練習測驗、受測者沿著一系列橙色路標指示到達目的地、當受測者看見黃燈時需進行煞車。</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開車速度限制為每小時</a:t>
            </a:r>
            <a:r>
              <a:rPr lang="en-US" altLang="zh-TW" dirty="0"/>
              <a:t>45</a:t>
            </a:r>
            <a:r>
              <a:rPr lang="zh-TW" altLang="en-US" dirty="0"/>
              <a:t>英里。</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在分心實驗中，受測者在開車的同時參與</a:t>
            </a:r>
            <a:r>
              <a:rPr lang="en-US" altLang="zh-TW" dirty="0"/>
              <a:t>GLT</a:t>
            </a:r>
            <a:r>
              <a:rPr lang="zh-TW" altLang="en-US" dirty="0"/>
              <a:t>任務；在不分心實驗中，受測者被要求與往常一樣進行開車，且不會受到任何干擾因素。</a:t>
            </a:r>
          </a:p>
        </p:txBody>
      </p:sp>
    </p:spTree>
    <p:extLst>
      <p:ext uri="{BB962C8B-B14F-4D97-AF65-F5344CB8AC3E}">
        <p14:creationId xmlns:p14="http://schemas.microsoft.com/office/powerpoint/2010/main" val="190182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2E3736-F140-4D50-A0E2-57D2FB907809}"/>
              </a:ext>
            </a:extLst>
          </p:cNvPr>
          <p:cNvSpPr>
            <a:spLocks noGrp="1"/>
          </p:cNvSpPr>
          <p:nvPr>
            <p:ph type="title"/>
          </p:nvPr>
        </p:nvSpPr>
        <p:spPr/>
        <p:txBody>
          <a:bodyPr/>
          <a:lstStyle/>
          <a:p>
            <a:r>
              <a:rPr lang="en-US" altLang="zh-TW" dirty="0"/>
              <a:t>Method</a:t>
            </a:r>
            <a:endParaRPr lang="zh-TW" altLang="en-US" dirty="0"/>
          </a:p>
        </p:txBody>
      </p:sp>
      <p:sp>
        <p:nvSpPr>
          <p:cNvPr id="3" name="內容版面配置區 2">
            <a:extLst>
              <a:ext uri="{FF2B5EF4-FFF2-40B4-BE49-F238E27FC236}">
                <a16:creationId xmlns:a16="http://schemas.microsoft.com/office/drawing/2014/main" id="{83C0E5F2-C152-4AFB-AF76-1E0AB4CCDA9D}"/>
              </a:ext>
            </a:extLst>
          </p:cNvPr>
          <p:cNvSpPr>
            <a:spLocks noGrp="1"/>
          </p:cNvSpPr>
          <p:nvPr>
            <p:ph idx="1"/>
          </p:nvPr>
        </p:nvSpPr>
        <p:spPr>
          <a:xfrm>
            <a:off x="1097280" y="1845733"/>
            <a:ext cx="10058400" cy="4281690"/>
          </a:xfrm>
        </p:spPr>
        <p:txBody>
          <a:bodyPr>
            <a:normAutofit/>
          </a:bodyPr>
          <a:lstStyle/>
          <a:p>
            <a:pPr>
              <a:buFont typeface="Wingdings" panose="05000000000000000000" pitchFamily="2" charset="2"/>
              <a:buChar char="Ø"/>
            </a:pPr>
            <a:r>
              <a:rPr lang="zh-TW" altLang="en-US" sz="2400" dirty="0"/>
              <a:t>資料收集與分析：</a:t>
            </a:r>
            <a:endParaRPr lang="en-US" altLang="zh-TW" sz="2400" dirty="0"/>
          </a:p>
          <a:p>
            <a:pPr marL="702900" indent="-342900">
              <a:buFont typeface="Wingdings" panose="05000000000000000000" pitchFamily="2" charset="2"/>
              <a:buChar char="l"/>
            </a:pP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sz="2200" dirty="0"/>
              <a:t>因駕駛模擬器無法操控紅綠燈的時間，所以有部分受測者在進行實驗時沒有遇到黃燈的事件發生。</a:t>
            </a:r>
            <a:endParaRPr lang="en-US" altLang="zh-TW" sz="2200" dirty="0"/>
          </a:p>
          <a:p>
            <a:pPr marL="702900" indent="-342900" hangingPunct="0">
              <a:lnSpc>
                <a:spcPct val="125000"/>
              </a:lnSpc>
              <a:spcBef>
                <a:spcPts val="300"/>
              </a:spcBef>
              <a:spcAft>
                <a:spcPts val="300"/>
              </a:spcAft>
              <a:buFont typeface="Wingdings" panose="05000000000000000000" pitchFamily="2" charset="2"/>
              <a:buChar char="l"/>
            </a:pPr>
            <a:r>
              <a:rPr lang="zh-TW" altLang="en-US" sz="2200" dirty="0"/>
              <a:t>有</a:t>
            </a:r>
            <a:r>
              <a:rPr lang="en-US" altLang="zh-TW" sz="2200" dirty="0"/>
              <a:t>12</a:t>
            </a:r>
            <a:r>
              <a:rPr lang="zh-TW" altLang="en-US" sz="2200" dirty="0"/>
              <a:t>名受測者在兩個實驗中皆沒有進行煞車，</a:t>
            </a:r>
            <a:r>
              <a:rPr lang="en-US" altLang="zh-TW" sz="2200" dirty="0"/>
              <a:t>5</a:t>
            </a:r>
            <a:r>
              <a:rPr lang="zh-TW" altLang="en-US" sz="2200" dirty="0"/>
              <a:t>名僅在非分心實驗中沒有進行煞車，</a:t>
            </a:r>
            <a:r>
              <a:rPr lang="en-US" altLang="zh-TW" sz="2200" dirty="0"/>
              <a:t>5</a:t>
            </a:r>
            <a:r>
              <a:rPr lang="zh-TW" altLang="en-US" sz="2200" dirty="0"/>
              <a:t>名僅在分心實驗中沒有進行煞車。所以取</a:t>
            </a:r>
            <a:r>
              <a:rPr lang="en-US" altLang="zh-TW" sz="2200" dirty="0"/>
              <a:t>26</a:t>
            </a:r>
            <a:r>
              <a:rPr lang="zh-TW" altLang="en-US" sz="2200" dirty="0"/>
              <a:t>名受測者數據</a:t>
            </a:r>
            <a:r>
              <a:rPr lang="en-US" altLang="zh-TW" sz="2200" dirty="0"/>
              <a:t>(</a:t>
            </a:r>
            <a:r>
              <a:rPr lang="zh-TW" altLang="en-US" sz="2200" dirty="0"/>
              <a:t>在非分心和分心實驗中看到黃燈時進行剎車</a:t>
            </a:r>
            <a:r>
              <a:rPr lang="en-US" altLang="zh-TW" sz="2200" dirty="0"/>
              <a:t>)</a:t>
            </a:r>
            <a:r>
              <a:rPr lang="zh-TW" altLang="en-US" sz="2200" dirty="0"/>
              <a:t>進行成對樣本</a:t>
            </a:r>
            <a:r>
              <a:rPr lang="en-US" altLang="zh-TW" sz="2200" dirty="0"/>
              <a:t>T</a:t>
            </a:r>
            <a:r>
              <a:rPr lang="zh-TW" altLang="en-US" sz="2200" dirty="0"/>
              <a:t>檢定。</a:t>
            </a:r>
            <a:endParaRPr lang="en-US" altLang="zh-TW" sz="2200" dirty="0"/>
          </a:p>
          <a:p>
            <a:pPr marL="360000" indent="0">
              <a:buNone/>
            </a:pPr>
            <a:r>
              <a:rPr lang="en-US" altLang="zh-TW" dirty="0"/>
              <a:t>	</a:t>
            </a:r>
          </a:p>
        </p:txBody>
      </p:sp>
    </p:spTree>
    <p:extLst>
      <p:ext uri="{BB962C8B-B14F-4D97-AF65-F5344CB8AC3E}">
        <p14:creationId xmlns:p14="http://schemas.microsoft.com/office/powerpoint/2010/main" val="241656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214009" y="2269250"/>
            <a:ext cx="6102487" cy="4302147"/>
          </a:xfrm>
        </p:spPr>
        <p:txBody>
          <a:bodyPr/>
          <a:lstStyle/>
          <a:p>
            <a:pPr marL="360000" algn="just">
              <a:lnSpc>
                <a:spcPct val="125000"/>
              </a:lnSpc>
              <a:spcBef>
                <a:spcPts val="300"/>
              </a:spcBef>
              <a:spcAft>
                <a:spcPts val="300"/>
              </a:spcAft>
              <a:buFont typeface="Wingdings" panose="05000000000000000000" pitchFamily="2" charset="2"/>
              <a:buChar char="Ø"/>
            </a:pPr>
            <a:r>
              <a:rPr lang="zh-TW" altLang="en-US" dirty="0"/>
              <a:t>受測者在進行分心實驗</a:t>
            </a:r>
            <a:r>
              <a:rPr lang="en-US" altLang="zh-TW" dirty="0"/>
              <a:t>(GLT+</a:t>
            </a:r>
            <a:r>
              <a:rPr lang="zh-TW" altLang="en-US" dirty="0"/>
              <a:t>駕駛</a:t>
            </a:r>
            <a:r>
              <a:rPr lang="en-US" altLang="zh-TW" dirty="0"/>
              <a:t>)</a:t>
            </a:r>
            <a:r>
              <a:rPr lang="zh-TW" altLang="en-US" dirty="0"/>
              <a:t>時的煞車時間</a:t>
            </a:r>
            <a:r>
              <a:rPr lang="en-US" altLang="zh-TW" dirty="0"/>
              <a:t>(M=3.66</a:t>
            </a:r>
            <a:r>
              <a:rPr lang="zh-TW" altLang="en-US" dirty="0"/>
              <a:t>，</a:t>
            </a:r>
            <a:r>
              <a:rPr lang="en-US" altLang="zh-TW" dirty="0"/>
              <a:t>SD=3.80)</a:t>
            </a:r>
            <a:r>
              <a:rPr lang="zh-TW" altLang="en-US" dirty="0"/>
              <a:t>；在進行非分心實驗</a:t>
            </a:r>
            <a:r>
              <a:rPr lang="en-US" altLang="zh-TW" dirty="0"/>
              <a:t>(</a:t>
            </a:r>
            <a:r>
              <a:rPr lang="zh-TW" altLang="en-US" dirty="0"/>
              <a:t>僅駕駛</a:t>
            </a:r>
            <a:r>
              <a:rPr lang="en-US" altLang="zh-TW" dirty="0"/>
              <a:t>)</a:t>
            </a:r>
            <a:r>
              <a:rPr lang="zh-TW" altLang="en-US" dirty="0"/>
              <a:t>的煞車時間</a:t>
            </a:r>
            <a:r>
              <a:rPr lang="en-US" altLang="zh-TW" dirty="0"/>
              <a:t>(M=1.82</a:t>
            </a:r>
            <a:r>
              <a:rPr lang="zh-TW" altLang="en-US" dirty="0"/>
              <a:t>，</a:t>
            </a:r>
            <a:r>
              <a:rPr lang="en-US" altLang="zh-TW" dirty="0"/>
              <a:t>SD=1.21)</a:t>
            </a:r>
            <a:r>
              <a:rPr lang="zh-TW" altLang="en-US" dirty="0"/>
              <a:t>；經由</a:t>
            </a:r>
            <a:r>
              <a:rPr lang="en-US" altLang="zh-TW" dirty="0"/>
              <a:t>T</a:t>
            </a:r>
            <a:r>
              <a:rPr lang="zh-TW" altLang="en-US" dirty="0"/>
              <a:t>檢定</a:t>
            </a:r>
            <a:r>
              <a:rPr lang="en-US" altLang="zh-TW" dirty="0"/>
              <a:t>(t (25) = 2.28</a:t>
            </a:r>
            <a:r>
              <a:rPr lang="zh-TW" altLang="en-US" dirty="0"/>
              <a:t>，</a:t>
            </a:r>
            <a:r>
              <a:rPr lang="en-US" altLang="zh-TW" dirty="0"/>
              <a:t>p &lt;.05</a:t>
            </a:r>
            <a:r>
              <a:rPr lang="zh-TW" altLang="en-US" dirty="0"/>
              <a:t>，</a:t>
            </a:r>
            <a:r>
              <a:rPr lang="en-US" altLang="zh-TW" dirty="0"/>
              <a:t>η² = 0.25)</a:t>
            </a:r>
            <a:r>
              <a:rPr lang="zh-TW" altLang="en-US" dirty="0"/>
              <a:t>得知，受測者在分心時煞車比非分心時煞車花費更多時間。</a:t>
            </a:r>
            <a:endParaRPr lang="en-US" altLang="zh-TW" dirty="0"/>
          </a:p>
          <a:p>
            <a:pPr marL="268560" indent="0" algn="just">
              <a:lnSpc>
                <a:spcPct val="125000"/>
              </a:lnSpc>
              <a:spcBef>
                <a:spcPts val="300"/>
              </a:spcBef>
              <a:spcAft>
                <a:spcPts val="300"/>
              </a:spcAft>
              <a:buNone/>
            </a:pPr>
            <a:endParaRPr lang="en-US" altLang="zh-TW" dirty="0"/>
          </a:p>
          <a:p>
            <a:pPr>
              <a:buFont typeface="Wingdings" panose="05000000000000000000" pitchFamily="2" charset="2"/>
              <a:buChar char="Ø"/>
            </a:pPr>
            <a:endParaRPr lang="zh-TW" altLang="en-US" dirty="0"/>
          </a:p>
        </p:txBody>
      </p:sp>
      <p:pic>
        <p:nvPicPr>
          <p:cNvPr id="7" name="圖片 6">
            <a:extLst>
              <a:ext uri="{FF2B5EF4-FFF2-40B4-BE49-F238E27FC236}">
                <a16:creationId xmlns:a16="http://schemas.microsoft.com/office/drawing/2014/main" id="{F8E47FE9-7229-4A86-B065-4A0335BC5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496" y="1998114"/>
            <a:ext cx="5035683" cy="3981360"/>
          </a:xfrm>
          <a:prstGeom prst="rect">
            <a:avLst/>
          </a:prstGeom>
        </p:spPr>
      </p:pic>
    </p:spTree>
    <p:extLst>
      <p:ext uri="{BB962C8B-B14F-4D97-AF65-F5344CB8AC3E}">
        <p14:creationId xmlns:p14="http://schemas.microsoft.com/office/powerpoint/2010/main" val="18284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a:xfrm>
            <a:off x="1066800" y="267750"/>
            <a:ext cx="10058400" cy="1450757"/>
          </a:xfrm>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791852" y="2288103"/>
            <a:ext cx="5863472" cy="4302147"/>
          </a:xfrm>
        </p:spPr>
        <p:txBody>
          <a:bodyPr>
            <a:normAutofit/>
          </a:bodyPr>
          <a:lstStyle/>
          <a:p>
            <a:pPr algn="just" hangingPunct="0">
              <a:lnSpc>
                <a:spcPct val="125000"/>
              </a:lnSpc>
              <a:spcBef>
                <a:spcPts val="300"/>
              </a:spcBef>
              <a:spcAft>
                <a:spcPts val="300"/>
              </a:spcAft>
              <a:buFont typeface="Wingdings" panose="05000000000000000000" pitchFamily="2" charset="2"/>
              <a:buChar char="Ø"/>
            </a:pPr>
            <a:r>
              <a:rPr lang="zh-TW" altLang="en-US" sz="2400" dirty="0"/>
              <a:t>為了評估 </a:t>
            </a:r>
            <a:r>
              <a:rPr lang="en-US" altLang="zh-TW" sz="2400" dirty="0"/>
              <a:t>WMC </a:t>
            </a:r>
            <a:r>
              <a:rPr lang="zh-TW" altLang="en-US" sz="2400" dirty="0"/>
              <a:t>作為駕駛分心中介導的影響，在分心和非分心駕駛試驗中進行了兩個 </a:t>
            </a:r>
            <a:r>
              <a:rPr lang="en-US" altLang="zh-TW" sz="2400" dirty="0"/>
              <a:t>ANCOVA</a:t>
            </a:r>
            <a:r>
              <a:rPr lang="zh-TW" altLang="en-US" sz="2400" dirty="0"/>
              <a:t>。</a:t>
            </a:r>
            <a:endParaRPr lang="en-US" altLang="zh-TW" sz="2400" dirty="0"/>
          </a:p>
          <a:p>
            <a:pPr algn="just">
              <a:lnSpc>
                <a:spcPct val="125000"/>
              </a:lnSpc>
              <a:spcBef>
                <a:spcPts val="300"/>
              </a:spcBef>
              <a:spcAft>
                <a:spcPts val="300"/>
              </a:spcAft>
              <a:buFont typeface="Wingdings" panose="05000000000000000000" pitchFamily="2" charset="2"/>
              <a:buChar char="l"/>
            </a:pPr>
            <a:r>
              <a:rPr lang="zh-TW" altLang="en-US" sz="2400" dirty="0"/>
              <a:t>第一個</a:t>
            </a:r>
            <a:r>
              <a:rPr lang="en-US" altLang="zh-TW" sz="2400" dirty="0"/>
              <a:t>ANCOVA</a:t>
            </a:r>
            <a:r>
              <a:rPr lang="zh-TW" altLang="en-US" sz="2400" dirty="0"/>
              <a:t>中，分心與非分心作為受測者內因子，依變項為煞車反應時間</a:t>
            </a:r>
            <a:r>
              <a:rPr lang="en-US" altLang="zh-TW" sz="2400" dirty="0"/>
              <a:t>(braking RT)</a:t>
            </a:r>
            <a:r>
              <a:rPr lang="zh-TW" altLang="en-US" sz="2400" dirty="0"/>
              <a:t>，結果顯示，加入</a:t>
            </a:r>
            <a:r>
              <a:rPr lang="en-US" altLang="zh-TW" sz="2400" dirty="0"/>
              <a:t>GLT(</a:t>
            </a:r>
            <a:r>
              <a:rPr lang="zh-TW" altLang="en-US" sz="2400" dirty="0"/>
              <a:t>分心實驗</a:t>
            </a:r>
            <a:r>
              <a:rPr lang="en-US" altLang="zh-TW" sz="2400" dirty="0"/>
              <a:t>)</a:t>
            </a:r>
            <a:r>
              <a:rPr lang="zh-TW" altLang="en-US" sz="2400" dirty="0"/>
              <a:t>會導致煞車反應時間顯著增加。</a:t>
            </a:r>
            <a:endParaRPr lang="en-US" altLang="zh-TW" sz="2400" dirty="0"/>
          </a:p>
          <a:p>
            <a:pPr>
              <a:buFont typeface="Wingdings" panose="05000000000000000000" pitchFamily="2" charset="2"/>
              <a:buChar char="l"/>
            </a:pPr>
            <a:endParaRPr lang="en-US" altLang="zh-TW" dirty="0"/>
          </a:p>
          <a:p>
            <a:pPr marL="0" indent="0">
              <a:buNone/>
            </a:pPr>
            <a:endParaRPr lang="zh-TW" altLang="en-US" dirty="0"/>
          </a:p>
        </p:txBody>
      </p:sp>
      <p:pic>
        <p:nvPicPr>
          <p:cNvPr id="5" name="圖片 4" descr="一張含有 桌 的圖片&#10;&#10;自動產生的描述">
            <a:extLst>
              <a:ext uri="{FF2B5EF4-FFF2-40B4-BE49-F238E27FC236}">
                <a16:creationId xmlns:a16="http://schemas.microsoft.com/office/drawing/2014/main" id="{875E3371-5A34-4728-899A-4821483E4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375" y="2311596"/>
            <a:ext cx="4618773" cy="3727911"/>
          </a:xfrm>
          <a:prstGeom prst="rect">
            <a:avLst/>
          </a:prstGeom>
        </p:spPr>
      </p:pic>
    </p:spTree>
    <p:extLst>
      <p:ext uri="{BB962C8B-B14F-4D97-AF65-F5344CB8AC3E}">
        <p14:creationId xmlns:p14="http://schemas.microsoft.com/office/powerpoint/2010/main" val="988530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a:xfrm>
            <a:off x="1066800" y="267750"/>
            <a:ext cx="10058400" cy="1450757"/>
          </a:xfrm>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791852" y="2372944"/>
            <a:ext cx="5863472" cy="4302147"/>
          </a:xfrm>
        </p:spPr>
        <p:txBody>
          <a:bodyPr>
            <a:normAutofit/>
          </a:bodyPr>
          <a:lstStyle/>
          <a:p>
            <a:pPr algn="just">
              <a:lnSpc>
                <a:spcPct val="125000"/>
              </a:lnSpc>
              <a:spcBef>
                <a:spcPts val="300"/>
              </a:spcBef>
              <a:spcAft>
                <a:spcPts val="300"/>
              </a:spcAft>
              <a:buFont typeface="Wingdings" panose="05000000000000000000" pitchFamily="2" charset="2"/>
              <a:buChar char="l"/>
            </a:pPr>
            <a:r>
              <a:rPr lang="zh-TW" altLang="en-US" sz="2400" dirty="0"/>
              <a:t>第二個</a:t>
            </a:r>
            <a:r>
              <a:rPr lang="en-US" altLang="zh-TW" sz="2400" dirty="0"/>
              <a:t>ANCOVA</a:t>
            </a:r>
            <a:r>
              <a:rPr lang="zh-TW" altLang="en-US" sz="2400" dirty="0"/>
              <a:t>中，分心與非分心作為受測者內因子，依變項為煞車反應時間</a:t>
            </a:r>
            <a:r>
              <a:rPr lang="en-US" altLang="zh-TW" sz="2400" dirty="0"/>
              <a:t>(braking RT)</a:t>
            </a:r>
            <a:r>
              <a:rPr lang="zh-TW" altLang="en-US" sz="2400" dirty="0"/>
              <a:t>，加入</a:t>
            </a:r>
            <a:r>
              <a:rPr lang="en-US" altLang="zh-TW" sz="2400" dirty="0"/>
              <a:t>WMC</a:t>
            </a:r>
            <a:r>
              <a:rPr lang="zh-TW" altLang="en-US" sz="2400" dirty="0"/>
              <a:t>作為協變量。結果顯示，當</a:t>
            </a:r>
            <a:r>
              <a:rPr lang="en-US" altLang="zh-TW" sz="2400" dirty="0"/>
              <a:t>WMC</a:t>
            </a:r>
            <a:r>
              <a:rPr lang="zh-TW" altLang="en-US" sz="2400" dirty="0"/>
              <a:t>作為協變量加入時，</a:t>
            </a:r>
            <a:r>
              <a:rPr lang="en-US" altLang="zh-TW" sz="2400" dirty="0"/>
              <a:t>GLT</a:t>
            </a:r>
            <a:r>
              <a:rPr lang="zh-TW" altLang="en-US" sz="2400" dirty="0"/>
              <a:t>導致煞車反應時間沒有顯著增加。</a:t>
            </a:r>
            <a:endParaRPr lang="en-US" altLang="zh-TW" dirty="0"/>
          </a:p>
          <a:p>
            <a:pPr marL="0" indent="0">
              <a:buNone/>
            </a:pPr>
            <a:endParaRPr lang="zh-TW" altLang="en-US" dirty="0"/>
          </a:p>
        </p:txBody>
      </p:sp>
      <p:pic>
        <p:nvPicPr>
          <p:cNvPr id="8" name="圖片 7" descr="一張含有 桌 的圖片&#10;&#10;自動產生的描述">
            <a:extLst>
              <a:ext uri="{FF2B5EF4-FFF2-40B4-BE49-F238E27FC236}">
                <a16:creationId xmlns:a16="http://schemas.microsoft.com/office/drawing/2014/main" id="{FB698473-0C59-42E4-8BB4-EEF91051D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346" y="2013930"/>
            <a:ext cx="4963636" cy="3858969"/>
          </a:xfrm>
          <a:prstGeom prst="rect">
            <a:avLst/>
          </a:prstGeom>
        </p:spPr>
      </p:pic>
    </p:spTree>
    <p:extLst>
      <p:ext uri="{BB962C8B-B14F-4D97-AF65-F5344CB8AC3E}">
        <p14:creationId xmlns:p14="http://schemas.microsoft.com/office/powerpoint/2010/main" val="280799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E3875C-64FD-4DE0-AA4C-57B96311EBA2}"/>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E1E4D259-5DA8-49AD-901E-4E34803552DC}"/>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l"/>
            </a:pPr>
            <a:r>
              <a:rPr lang="zh-TW" altLang="en-US" sz="2400" dirty="0"/>
              <a:t>為了說明 </a:t>
            </a:r>
            <a:r>
              <a:rPr lang="en-US" altLang="zh-TW" sz="2400" dirty="0"/>
              <a:t>WMC</a:t>
            </a:r>
            <a:r>
              <a:rPr lang="zh-TW" altLang="en-US" sz="2400" dirty="0"/>
              <a:t>、分心實驗和煞車反應時間之間的關係，使用最小平方法</a:t>
            </a:r>
            <a:r>
              <a:rPr lang="en-US" altLang="zh-TW" sz="2400" dirty="0"/>
              <a:t>(OLS) </a:t>
            </a:r>
            <a:r>
              <a:rPr lang="zh-TW" altLang="en-US" sz="2400" dirty="0"/>
              <a:t>進行兩次線性回歸以獲得回歸係數和截距。</a:t>
            </a:r>
            <a:endParaRPr lang="en-US" altLang="zh-TW" sz="2400" dirty="0"/>
          </a:p>
          <a:p>
            <a:pPr>
              <a:lnSpc>
                <a:spcPct val="125000"/>
              </a:lnSpc>
              <a:spcBef>
                <a:spcPts val="300"/>
              </a:spcBef>
              <a:spcAft>
                <a:spcPts val="300"/>
              </a:spcAft>
              <a:buFont typeface="Wingdings" panose="05000000000000000000" pitchFamily="2" charset="2"/>
              <a:buChar char="l"/>
            </a:pPr>
            <a:r>
              <a:rPr lang="zh-TW" altLang="en-US" sz="2400" dirty="0"/>
              <a:t>第一次線性迴歸中，在非分心實驗中輸入煞車反應時間作為</a:t>
            </a:r>
            <a:r>
              <a:rPr lang="en-US" altLang="zh-TW" sz="2400" dirty="0"/>
              <a:t>WMC</a:t>
            </a:r>
            <a:r>
              <a:rPr lang="zh-TW" altLang="en-US" sz="2400" dirty="0"/>
              <a:t>的函數。</a:t>
            </a:r>
            <a:endParaRPr lang="en-US" altLang="zh-TW" sz="2400" dirty="0"/>
          </a:p>
          <a:p>
            <a:pPr marL="0" indent="0">
              <a:lnSpc>
                <a:spcPct val="125000"/>
              </a:lnSpc>
              <a:spcBef>
                <a:spcPts val="300"/>
              </a:spcBef>
              <a:spcAft>
                <a:spcPts val="300"/>
              </a:spcAft>
              <a:buNone/>
            </a:pPr>
            <a:endParaRPr lang="zh-TW" altLang="en-US" sz="2000" dirty="0"/>
          </a:p>
          <a:p>
            <a:pPr marL="0" indent="0">
              <a:lnSpc>
                <a:spcPct val="125000"/>
              </a:lnSpc>
              <a:spcBef>
                <a:spcPts val="300"/>
              </a:spcBef>
              <a:spcAft>
                <a:spcPts val="300"/>
              </a:spcAft>
              <a:buNone/>
            </a:pPr>
            <a:endParaRPr lang="zh-TW" altLang="en-US" dirty="0"/>
          </a:p>
        </p:txBody>
      </p:sp>
      <p:pic>
        <p:nvPicPr>
          <p:cNvPr id="5" name="圖片 4" descr="一張含有 桌 的圖片&#10;&#10;自動產生的描述">
            <a:extLst>
              <a:ext uri="{FF2B5EF4-FFF2-40B4-BE49-F238E27FC236}">
                <a16:creationId xmlns:a16="http://schemas.microsoft.com/office/drawing/2014/main" id="{A76089C1-20AB-4B71-ACEA-61178C41B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70" y="3395662"/>
            <a:ext cx="5658168" cy="3462338"/>
          </a:xfrm>
          <a:prstGeom prst="rect">
            <a:avLst/>
          </a:prstGeom>
        </p:spPr>
      </p:pic>
    </p:spTree>
    <p:extLst>
      <p:ext uri="{BB962C8B-B14F-4D97-AF65-F5344CB8AC3E}">
        <p14:creationId xmlns:p14="http://schemas.microsoft.com/office/powerpoint/2010/main" val="167085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E3875C-64FD-4DE0-AA4C-57B96311EBA2}"/>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E1E4D259-5DA8-49AD-901E-4E34803552DC}"/>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l"/>
            </a:pPr>
            <a:r>
              <a:rPr lang="zh-TW" altLang="en-US" sz="2400" dirty="0"/>
              <a:t>第二次線性迴歸中，在分心實驗中輸入煞車反應時間作為</a:t>
            </a:r>
            <a:r>
              <a:rPr lang="en-US" altLang="zh-TW" sz="2400" dirty="0"/>
              <a:t>WMC</a:t>
            </a:r>
            <a:r>
              <a:rPr lang="zh-TW" altLang="en-US" sz="2400" dirty="0"/>
              <a:t>的函數。</a:t>
            </a:r>
            <a:endParaRPr lang="en-US" altLang="zh-TW" sz="2400" dirty="0"/>
          </a:p>
          <a:p>
            <a:pPr marL="0" indent="0">
              <a:lnSpc>
                <a:spcPct val="125000"/>
              </a:lnSpc>
              <a:spcBef>
                <a:spcPts val="300"/>
              </a:spcBef>
              <a:spcAft>
                <a:spcPts val="300"/>
              </a:spcAft>
              <a:buNone/>
            </a:pPr>
            <a:endParaRPr lang="zh-TW" altLang="en-US" sz="2000" dirty="0"/>
          </a:p>
          <a:p>
            <a:pPr marL="0" indent="0">
              <a:lnSpc>
                <a:spcPct val="125000"/>
              </a:lnSpc>
              <a:spcBef>
                <a:spcPts val="300"/>
              </a:spcBef>
              <a:spcAft>
                <a:spcPts val="300"/>
              </a:spcAft>
              <a:buNone/>
            </a:pPr>
            <a:endParaRPr lang="zh-TW" altLang="en-US" dirty="0"/>
          </a:p>
        </p:txBody>
      </p:sp>
      <p:pic>
        <p:nvPicPr>
          <p:cNvPr id="6" name="圖片 5" descr="一張含有 桌 的圖片&#10;&#10;自動產生的描述">
            <a:extLst>
              <a:ext uri="{FF2B5EF4-FFF2-40B4-BE49-F238E27FC236}">
                <a16:creationId xmlns:a16="http://schemas.microsoft.com/office/drawing/2014/main" id="{2F65F80B-51ED-4DC8-BD7A-0EC803E8C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730" y="2329393"/>
            <a:ext cx="6667500" cy="3952875"/>
          </a:xfrm>
          <a:prstGeom prst="rect">
            <a:avLst/>
          </a:prstGeom>
        </p:spPr>
      </p:pic>
    </p:spTree>
    <p:extLst>
      <p:ext uri="{BB962C8B-B14F-4D97-AF65-F5344CB8AC3E}">
        <p14:creationId xmlns:p14="http://schemas.microsoft.com/office/powerpoint/2010/main" val="237217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E3875C-64FD-4DE0-AA4C-57B96311EBA2}"/>
              </a:ext>
            </a:extLst>
          </p:cNvPr>
          <p:cNvSpPr>
            <a:spLocks noGrp="1"/>
          </p:cNvSpPr>
          <p:nvPr>
            <p:ph type="title"/>
          </p:nvPr>
        </p:nvSpPr>
        <p:spPr/>
        <p:txBody>
          <a:bodyPr/>
          <a:lstStyle/>
          <a:p>
            <a:r>
              <a:rPr lang="en-US" altLang="zh-TW" dirty="0"/>
              <a:t>Result</a:t>
            </a:r>
            <a:endParaRPr lang="zh-TW" altLang="en-US" dirty="0"/>
          </a:p>
        </p:txBody>
      </p:sp>
      <p:sp>
        <p:nvSpPr>
          <p:cNvPr id="3" name="內容版面配置區 2">
            <a:extLst>
              <a:ext uri="{FF2B5EF4-FFF2-40B4-BE49-F238E27FC236}">
                <a16:creationId xmlns:a16="http://schemas.microsoft.com/office/drawing/2014/main" id="{E1E4D259-5DA8-49AD-901E-4E34803552DC}"/>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l"/>
            </a:pPr>
            <a:r>
              <a:rPr lang="zh-TW" altLang="en-US" sz="2200" dirty="0"/>
              <a:t>經由上述兩個線性迴歸中，可以得知較高的</a:t>
            </a:r>
            <a:r>
              <a:rPr lang="en-US" altLang="zh-TW" sz="2200" dirty="0"/>
              <a:t>WMC</a:t>
            </a:r>
            <a:r>
              <a:rPr lang="zh-TW" altLang="en-US" sz="2200" dirty="0"/>
              <a:t>在非分心駕駛實驗期間顯示出更快的煞車反應時間，但在分心駕駛實驗期間的影響被放大了。</a:t>
            </a:r>
            <a:endParaRPr lang="en-US" altLang="zh-TW" sz="2200" dirty="0"/>
          </a:p>
          <a:p>
            <a:pPr marL="0" indent="0">
              <a:lnSpc>
                <a:spcPct val="125000"/>
              </a:lnSpc>
              <a:spcBef>
                <a:spcPts val="300"/>
              </a:spcBef>
              <a:spcAft>
                <a:spcPts val="300"/>
              </a:spcAft>
              <a:buNone/>
            </a:pPr>
            <a:endParaRPr lang="zh-TW" altLang="en-US" sz="2000" dirty="0"/>
          </a:p>
          <a:p>
            <a:pPr marL="0" indent="0">
              <a:lnSpc>
                <a:spcPct val="125000"/>
              </a:lnSpc>
              <a:spcBef>
                <a:spcPts val="300"/>
              </a:spcBef>
              <a:spcAft>
                <a:spcPts val="300"/>
              </a:spcAft>
              <a:buNone/>
            </a:pPr>
            <a:endParaRPr lang="zh-TW" altLang="en-US" dirty="0"/>
          </a:p>
        </p:txBody>
      </p:sp>
      <p:pic>
        <p:nvPicPr>
          <p:cNvPr id="5" name="圖片 4">
            <a:extLst>
              <a:ext uri="{FF2B5EF4-FFF2-40B4-BE49-F238E27FC236}">
                <a16:creationId xmlns:a16="http://schemas.microsoft.com/office/drawing/2014/main" id="{DF7B956E-FF47-4656-8378-8F4A890CC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643" y="2782802"/>
            <a:ext cx="6462713" cy="3378088"/>
          </a:xfrm>
          <a:prstGeom prst="rect">
            <a:avLst/>
          </a:prstGeom>
        </p:spPr>
      </p:pic>
    </p:spTree>
    <p:extLst>
      <p:ext uri="{BB962C8B-B14F-4D97-AF65-F5344CB8AC3E}">
        <p14:creationId xmlns:p14="http://schemas.microsoft.com/office/powerpoint/2010/main" val="1495054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2B546-9792-42C4-A0A3-103C48F5738E}"/>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EB9F253A-4BDB-48E6-90DE-6AB9F5EC3703}"/>
              </a:ext>
            </a:extLst>
          </p:cNvPr>
          <p:cNvSpPr>
            <a:spLocks noGrp="1"/>
          </p:cNvSpPr>
          <p:nvPr>
            <p:ph idx="1"/>
          </p:nvPr>
        </p:nvSpPr>
        <p:spPr>
          <a:xfrm>
            <a:off x="1272619" y="1836307"/>
            <a:ext cx="9883061" cy="4023360"/>
          </a:xfrm>
        </p:spPr>
        <p:txBody>
          <a:bodyPr/>
          <a:lstStyle/>
          <a:p>
            <a:pPr algn="just">
              <a:lnSpc>
                <a:spcPct val="125000"/>
              </a:lnSpc>
              <a:spcBef>
                <a:spcPts val="300"/>
              </a:spcBef>
              <a:spcAft>
                <a:spcPts val="300"/>
              </a:spcAft>
              <a:buFont typeface="Wingdings" panose="05000000000000000000" pitchFamily="2" charset="2"/>
              <a:buChar char="l"/>
            </a:pPr>
            <a:endParaRPr lang="en-US" altLang="zh-TW" sz="2400" dirty="0"/>
          </a:p>
          <a:p>
            <a:pPr algn="just">
              <a:lnSpc>
                <a:spcPct val="125000"/>
              </a:lnSpc>
              <a:spcBef>
                <a:spcPts val="300"/>
              </a:spcBef>
              <a:spcAft>
                <a:spcPts val="300"/>
              </a:spcAft>
              <a:buFont typeface="Wingdings" panose="05000000000000000000" pitchFamily="2" charset="2"/>
              <a:buChar char="l"/>
            </a:pPr>
            <a:r>
              <a:rPr lang="zh-TW" altLang="en-US" sz="2400" dirty="0"/>
              <a:t>使用 </a:t>
            </a:r>
            <a:r>
              <a:rPr lang="en-US" altLang="zh-TW" sz="2400" dirty="0"/>
              <a:t>GLT </a:t>
            </a:r>
            <a:r>
              <a:rPr lang="zh-TW" altLang="en-US" sz="2400" dirty="0"/>
              <a:t>進行分心駕駛的受測者表現出比不使用非分心駕駛更慢的煞車反應時間。</a:t>
            </a:r>
            <a:endParaRPr lang="en-US" altLang="zh-TW" sz="2400" dirty="0"/>
          </a:p>
          <a:p>
            <a:pPr algn="just" hangingPunct="0">
              <a:lnSpc>
                <a:spcPct val="125000"/>
              </a:lnSpc>
              <a:spcBef>
                <a:spcPts val="300"/>
              </a:spcBef>
              <a:spcAft>
                <a:spcPts val="300"/>
              </a:spcAft>
              <a:buFont typeface="Wingdings" panose="05000000000000000000" pitchFamily="2" charset="2"/>
              <a:buChar char="l"/>
            </a:pPr>
            <a:r>
              <a:rPr lang="zh-TW" altLang="en-US" sz="2400" dirty="0"/>
              <a:t>使用 </a:t>
            </a:r>
            <a:r>
              <a:rPr lang="en-US" altLang="zh-TW" sz="2400" dirty="0"/>
              <a:t>Baron </a:t>
            </a:r>
            <a:r>
              <a:rPr lang="zh-TW" altLang="en-US" sz="2400" dirty="0"/>
              <a:t>和 </a:t>
            </a:r>
            <a:r>
              <a:rPr lang="en-US" altLang="zh-TW" sz="2400" dirty="0"/>
              <a:t>Kenney (1986) </a:t>
            </a:r>
            <a:r>
              <a:rPr lang="zh-TW" altLang="en-US" sz="2400" dirty="0"/>
              <a:t>的介導模型，</a:t>
            </a:r>
            <a:r>
              <a:rPr lang="en-US" altLang="zh-TW" sz="2400" dirty="0"/>
              <a:t>WMC </a:t>
            </a:r>
            <a:r>
              <a:rPr lang="zh-TW" altLang="en-US" sz="2400" dirty="0"/>
              <a:t>部分介導了分心與非分心對煞車反應時間的影響。換句話說，</a:t>
            </a:r>
            <a:r>
              <a:rPr lang="en-US" altLang="zh-TW" sz="2400" dirty="0"/>
              <a:t>WMC </a:t>
            </a:r>
            <a:r>
              <a:rPr lang="zh-TW" altLang="en-US" sz="2400" dirty="0"/>
              <a:t>對分心和駕駛之間的關係具有間接因果關係。</a:t>
            </a:r>
            <a:endParaRPr lang="en-US" altLang="zh-TW" sz="2400" dirty="0"/>
          </a:p>
          <a:p>
            <a:pPr algn="just" hangingPunct="0">
              <a:lnSpc>
                <a:spcPct val="125000"/>
              </a:lnSpc>
              <a:spcBef>
                <a:spcPts val="300"/>
              </a:spcBef>
              <a:spcAft>
                <a:spcPts val="300"/>
              </a:spcAft>
              <a:buFont typeface="Wingdings" panose="05000000000000000000" pitchFamily="2" charset="2"/>
              <a:buChar char="l"/>
            </a:pPr>
            <a:endParaRPr lang="en-US" altLang="zh-TW" sz="2200" dirty="0"/>
          </a:p>
          <a:p>
            <a:pPr marL="0" indent="0">
              <a:lnSpc>
                <a:spcPct val="125000"/>
              </a:lnSpc>
              <a:spcBef>
                <a:spcPts val="300"/>
              </a:spcBef>
              <a:spcAft>
                <a:spcPts val="300"/>
              </a:spcAft>
              <a:buNone/>
            </a:pPr>
            <a:endParaRPr lang="zh-TW" altLang="en-US" dirty="0"/>
          </a:p>
        </p:txBody>
      </p:sp>
    </p:spTree>
    <p:extLst>
      <p:ext uri="{BB962C8B-B14F-4D97-AF65-F5344CB8AC3E}">
        <p14:creationId xmlns:p14="http://schemas.microsoft.com/office/powerpoint/2010/main" val="112761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159D40-1D87-4B7D-941C-FB948E991FBD}"/>
              </a:ext>
            </a:extLst>
          </p:cNvPr>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訊號偵測理論</a:t>
            </a:r>
            <a:endParaRPr lang="zh-TW" altLang="en-US" dirty="0"/>
          </a:p>
        </p:txBody>
      </p:sp>
      <p:sp>
        <p:nvSpPr>
          <p:cNvPr id="3" name="內容版面配置區 2">
            <a:extLst>
              <a:ext uri="{FF2B5EF4-FFF2-40B4-BE49-F238E27FC236}">
                <a16:creationId xmlns:a16="http://schemas.microsoft.com/office/drawing/2014/main" id="{0BF5D88B-9391-47EC-9884-500B779FD999}"/>
              </a:ext>
            </a:extLst>
          </p:cNvPr>
          <p:cNvSpPr>
            <a:spLocks noGrp="1"/>
          </p:cNvSpPr>
          <p:nvPr>
            <p:ph idx="1"/>
          </p:nvPr>
        </p:nvSpPr>
        <p:spPr>
          <a:xfrm>
            <a:off x="1097280" y="1845734"/>
            <a:ext cx="10058400" cy="4035114"/>
          </a:xfrm>
        </p:spPr>
        <p:txBody>
          <a:bodyPr>
            <a:normAutofit/>
          </a:bodyPr>
          <a:lstStyle/>
          <a:p>
            <a:pPr marL="342900" lvl="1" indent="-342900" algn="just">
              <a:lnSpc>
                <a:spcPct val="125000"/>
              </a:lnSpc>
              <a:spcBef>
                <a:spcPts val="300"/>
              </a:spcBef>
              <a:spcAft>
                <a:spcPts val="300"/>
              </a:spcAft>
              <a:buFont typeface="Wingdings" panose="05000000000000000000" pitchFamily="2" charset="2"/>
              <a:buChar char="Ø"/>
            </a:pPr>
            <a:r>
              <a:rPr lang="zh-TW" altLang="en-US" sz="2400" dirty="0"/>
              <a:t>可能的結果：</a:t>
            </a:r>
            <a:endParaRPr lang="en-US" altLang="zh-TW" sz="2200" dirty="0"/>
          </a:p>
          <a:p>
            <a:pPr marL="0" lvl="1" indent="0" algn="just">
              <a:lnSpc>
                <a:spcPct val="125000"/>
              </a:lnSpc>
              <a:spcBef>
                <a:spcPts val="300"/>
              </a:spcBef>
              <a:spcAft>
                <a:spcPts val="300"/>
              </a:spcAft>
              <a:buNone/>
            </a:pPr>
            <a:r>
              <a:rPr lang="en-US" altLang="zh-TW" sz="2200" dirty="0"/>
              <a:t>	</a:t>
            </a:r>
            <a:r>
              <a:rPr lang="zh-TW" altLang="en-US" sz="2200" dirty="0"/>
              <a:t>因有兩個不同狀態</a:t>
            </a:r>
            <a:r>
              <a:rPr lang="en-US" altLang="zh-TW" sz="2200" dirty="0"/>
              <a:t>(</a:t>
            </a:r>
            <a:r>
              <a:rPr lang="zh-TW" altLang="en-US" sz="2200" dirty="0"/>
              <a:t>訊號或雜訊</a:t>
            </a:r>
            <a:r>
              <a:rPr lang="en-US" altLang="zh-TW" sz="2200" dirty="0"/>
              <a:t>)</a:t>
            </a:r>
            <a:r>
              <a:rPr lang="zh-TW" altLang="en-US" sz="2200" dirty="0"/>
              <a:t>，且必須判斷訊號是否出現，則其反應為「有訊號」或「無訊號」兩種。結合兩種狀態和兩種反應，有以下四種可能結果：</a:t>
            </a:r>
            <a:endParaRPr lang="en-US" altLang="zh-TW" sz="2200" dirty="0"/>
          </a:p>
          <a:p>
            <a:pPr marL="0" lvl="1" indent="0" algn="just">
              <a:lnSpc>
                <a:spcPct val="125000"/>
              </a:lnSpc>
              <a:spcBef>
                <a:spcPts val="300"/>
              </a:spcBef>
              <a:spcAft>
                <a:spcPts val="300"/>
              </a:spcAft>
              <a:buNone/>
            </a:pPr>
            <a:endParaRPr lang="en-US" altLang="zh-TW" sz="2000" dirty="0"/>
          </a:p>
          <a:p>
            <a:pPr marL="0" lvl="1" indent="0" algn="just">
              <a:lnSpc>
                <a:spcPct val="125000"/>
              </a:lnSpc>
              <a:spcBef>
                <a:spcPts val="300"/>
              </a:spcBef>
              <a:spcAft>
                <a:spcPts val="300"/>
              </a:spcAft>
              <a:buNone/>
            </a:pPr>
            <a:r>
              <a:rPr lang="en-US" altLang="zh-TW" sz="2000" dirty="0"/>
              <a:t>1.</a:t>
            </a:r>
            <a:r>
              <a:rPr lang="zh-TW" altLang="en-US" sz="2000" dirty="0"/>
              <a:t>命中</a:t>
            </a:r>
            <a:r>
              <a:rPr lang="en-US" altLang="zh-TW" sz="2000" dirty="0"/>
              <a:t>(hit)</a:t>
            </a:r>
            <a:r>
              <a:rPr lang="zh-TW" altLang="en-US" sz="2000" dirty="0"/>
              <a:t>：有訊號出現時，判斷為有訊號，為正確判斷。</a:t>
            </a:r>
          </a:p>
          <a:p>
            <a:pPr marL="0" lvl="1" indent="0" algn="just">
              <a:lnSpc>
                <a:spcPct val="125000"/>
              </a:lnSpc>
              <a:spcBef>
                <a:spcPts val="300"/>
              </a:spcBef>
              <a:spcAft>
                <a:spcPts val="300"/>
              </a:spcAft>
              <a:buNone/>
            </a:pPr>
            <a:r>
              <a:rPr lang="en-US" altLang="zh-TW" sz="2000" dirty="0"/>
              <a:t>2.</a:t>
            </a:r>
            <a:r>
              <a:rPr lang="zh-TW" altLang="en-US" sz="2000" dirty="0"/>
              <a:t>誤警</a:t>
            </a:r>
            <a:r>
              <a:rPr lang="en-US" altLang="zh-TW" sz="2000" dirty="0"/>
              <a:t>(false alarm)</a:t>
            </a:r>
            <a:r>
              <a:rPr lang="zh-TW" altLang="en-US" sz="2000" dirty="0"/>
              <a:t>：為雜訊時卻判斷為有訊號，為錯誤判斷。</a:t>
            </a:r>
          </a:p>
          <a:p>
            <a:pPr marL="0" lvl="1" indent="0" algn="just">
              <a:lnSpc>
                <a:spcPct val="125000"/>
              </a:lnSpc>
              <a:spcBef>
                <a:spcPts val="300"/>
              </a:spcBef>
              <a:spcAft>
                <a:spcPts val="300"/>
              </a:spcAft>
              <a:buNone/>
            </a:pPr>
            <a:r>
              <a:rPr lang="en-US" altLang="zh-TW" sz="2000" dirty="0"/>
              <a:t>3.</a:t>
            </a:r>
            <a:r>
              <a:rPr lang="zh-TW" altLang="en-US" sz="2000" dirty="0"/>
              <a:t>漏失</a:t>
            </a:r>
            <a:r>
              <a:rPr lang="en-US" altLang="zh-TW" sz="2000" dirty="0"/>
              <a:t>(miss)</a:t>
            </a:r>
            <a:r>
              <a:rPr lang="zh-TW" altLang="en-US" sz="2000" dirty="0"/>
              <a:t>：訊號出現卻判斷為無訊號，為錯誤判斷。</a:t>
            </a:r>
          </a:p>
          <a:p>
            <a:pPr marL="0" lvl="1" indent="0" algn="just">
              <a:lnSpc>
                <a:spcPct val="125000"/>
              </a:lnSpc>
              <a:spcBef>
                <a:spcPts val="300"/>
              </a:spcBef>
              <a:spcAft>
                <a:spcPts val="300"/>
              </a:spcAft>
              <a:buNone/>
            </a:pPr>
            <a:r>
              <a:rPr lang="en-US" altLang="zh-TW" sz="2000" dirty="0"/>
              <a:t>4.</a:t>
            </a:r>
            <a:r>
              <a:rPr lang="zh-TW" altLang="en-US" sz="2000" dirty="0"/>
              <a:t>正棄</a:t>
            </a:r>
            <a:r>
              <a:rPr lang="en-US" altLang="zh-TW" sz="2000" dirty="0"/>
              <a:t>(correct rejection)</a:t>
            </a:r>
            <a:r>
              <a:rPr lang="zh-TW" altLang="en-US" sz="2000" dirty="0"/>
              <a:t>：為雜訊且判斷為無訊號，為正確判斷。</a:t>
            </a:r>
          </a:p>
          <a:p>
            <a:pPr marL="0" lvl="1" indent="0" algn="just">
              <a:lnSpc>
                <a:spcPct val="125000"/>
              </a:lnSpc>
              <a:spcBef>
                <a:spcPts val="300"/>
              </a:spcBef>
              <a:spcAft>
                <a:spcPts val="300"/>
              </a:spcAft>
              <a:buNone/>
            </a:pPr>
            <a:endParaRPr lang="en-US" altLang="zh-TW" sz="2200" dirty="0"/>
          </a:p>
        </p:txBody>
      </p:sp>
      <p:graphicFrame>
        <p:nvGraphicFramePr>
          <p:cNvPr id="7" name="表格 7">
            <a:extLst>
              <a:ext uri="{FF2B5EF4-FFF2-40B4-BE49-F238E27FC236}">
                <a16:creationId xmlns:a16="http://schemas.microsoft.com/office/drawing/2014/main" id="{B0A95B2C-6A45-481B-8CF3-BB5389525D9C}"/>
              </a:ext>
            </a:extLst>
          </p:cNvPr>
          <p:cNvGraphicFramePr>
            <a:graphicFrameLocks noGrp="1"/>
          </p:cNvGraphicFramePr>
          <p:nvPr>
            <p:extLst>
              <p:ext uri="{D42A27DB-BD31-4B8C-83A1-F6EECF244321}">
                <p14:modId xmlns:p14="http://schemas.microsoft.com/office/powerpoint/2010/main" val="1123515520"/>
              </p:ext>
            </p:extLst>
          </p:nvPr>
        </p:nvGraphicFramePr>
        <p:xfrm>
          <a:off x="8135906" y="3510647"/>
          <a:ext cx="3887844" cy="1961526"/>
        </p:xfrm>
        <a:graphic>
          <a:graphicData uri="http://schemas.openxmlformats.org/drawingml/2006/table">
            <a:tbl>
              <a:tblPr firstRow="1" firstCol="1" bandRow="1">
                <a:tableStyleId>{5940675A-B579-460E-94D1-54222C63F5DA}</a:tableStyleId>
              </a:tblPr>
              <a:tblGrid>
                <a:gridCol w="1295948">
                  <a:extLst>
                    <a:ext uri="{9D8B030D-6E8A-4147-A177-3AD203B41FA5}">
                      <a16:colId xmlns:a16="http://schemas.microsoft.com/office/drawing/2014/main" val="2659563213"/>
                    </a:ext>
                  </a:extLst>
                </a:gridCol>
                <a:gridCol w="1295948">
                  <a:extLst>
                    <a:ext uri="{9D8B030D-6E8A-4147-A177-3AD203B41FA5}">
                      <a16:colId xmlns:a16="http://schemas.microsoft.com/office/drawing/2014/main" val="943610203"/>
                    </a:ext>
                  </a:extLst>
                </a:gridCol>
                <a:gridCol w="1295948">
                  <a:extLst>
                    <a:ext uri="{9D8B030D-6E8A-4147-A177-3AD203B41FA5}">
                      <a16:colId xmlns:a16="http://schemas.microsoft.com/office/drawing/2014/main" val="2323093887"/>
                    </a:ext>
                  </a:extLst>
                </a:gridCol>
              </a:tblGrid>
              <a:tr h="653842">
                <a:tc>
                  <a:txBody>
                    <a:bodyPr/>
                    <a:lstStyle/>
                    <a:p>
                      <a:pPr algn="ctr"/>
                      <a:endParaRPr lang="zh-TW"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lang="zh-TW" altLang="en-US" dirty="0"/>
                        <a:t>訊號</a:t>
                      </a:r>
                      <a:r>
                        <a:rPr lang="en-US" altLang="zh-TW" dirty="0"/>
                        <a:t>(signal)</a:t>
                      </a:r>
                      <a:endParaRPr lang="zh-TW"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zh-TW" altLang="en-US" dirty="0"/>
                        <a:t>雜訊</a:t>
                      </a:r>
                      <a:r>
                        <a:rPr lang="en-US" altLang="zh-TW" dirty="0"/>
                        <a:t>(noise)</a:t>
                      </a:r>
                      <a:endParaRPr lang="zh-TW"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9334449"/>
                  </a:ext>
                </a:extLst>
              </a:tr>
              <a:tr h="653842">
                <a:tc>
                  <a:txBody>
                    <a:bodyPr/>
                    <a:lstStyle/>
                    <a:p>
                      <a:pPr algn="ctr"/>
                      <a:r>
                        <a:rPr lang="zh-TW" altLang="en-US" dirty="0"/>
                        <a:t>有訊號</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zh-TW" altLang="en-US" dirty="0"/>
                        <a:t>命中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zh-TW" altLang="en-US" dirty="0"/>
                        <a:t>誤警</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976337"/>
                  </a:ext>
                </a:extLst>
              </a:tr>
              <a:tr h="653842">
                <a:tc>
                  <a:txBody>
                    <a:bodyPr/>
                    <a:lstStyle/>
                    <a:p>
                      <a:pPr algn="ctr"/>
                      <a:r>
                        <a:rPr lang="zh-TW" altLang="en-US" dirty="0"/>
                        <a:t>無訊號</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zh-TW" altLang="en-US" dirty="0"/>
                        <a:t>漏失</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zh-TW" altLang="en-US" dirty="0"/>
                        <a:t>正棄</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662509"/>
                  </a:ext>
                </a:extLst>
              </a:tr>
            </a:tbl>
          </a:graphicData>
        </a:graphic>
      </p:graphicFrame>
      <p:grpSp>
        <p:nvGrpSpPr>
          <p:cNvPr id="16" name="群組 15">
            <a:extLst>
              <a:ext uri="{FF2B5EF4-FFF2-40B4-BE49-F238E27FC236}">
                <a16:creationId xmlns:a16="http://schemas.microsoft.com/office/drawing/2014/main" id="{E5FA3183-CC55-43EA-A5FA-4F8E7139EEBC}"/>
              </a:ext>
            </a:extLst>
          </p:cNvPr>
          <p:cNvGrpSpPr/>
          <p:nvPr/>
        </p:nvGrpSpPr>
        <p:grpSpPr>
          <a:xfrm>
            <a:off x="8135906" y="3510647"/>
            <a:ext cx="1292662" cy="628119"/>
            <a:chOff x="7354669" y="3839320"/>
            <a:chExt cx="1292662" cy="628119"/>
          </a:xfrm>
        </p:grpSpPr>
        <p:sp>
          <p:nvSpPr>
            <p:cNvPr id="14" name="文字方塊 13">
              <a:extLst>
                <a:ext uri="{FF2B5EF4-FFF2-40B4-BE49-F238E27FC236}">
                  <a16:creationId xmlns:a16="http://schemas.microsoft.com/office/drawing/2014/main" id="{AA7DE545-4A9F-4A3D-98B5-94948C53EF3B}"/>
                </a:ext>
              </a:extLst>
            </p:cNvPr>
            <p:cNvSpPr txBox="1"/>
            <p:nvPr/>
          </p:nvSpPr>
          <p:spPr>
            <a:xfrm>
              <a:off x="8001000" y="3839320"/>
              <a:ext cx="646331" cy="369332"/>
            </a:xfrm>
            <a:prstGeom prst="rect">
              <a:avLst/>
            </a:prstGeom>
            <a:noFill/>
          </p:spPr>
          <p:txBody>
            <a:bodyPr wrap="none" rtlCol="0">
              <a:spAutoFit/>
            </a:bodyPr>
            <a:lstStyle/>
            <a:p>
              <a:r>
                <a:rPr lang="zh-TW" altLang="en-US" dirty="0"/>
                <a:t>狀態</a:t>
              </a:r>
            </a:p>
          </p:txBody>
        </p:sp>
        <p:sp>
          <p:nvSpPr>
            <p:cNvPr id="15" name="文字方塊 14">
              <a:extLst>
                <a:ext uri="{FF2B5EF4-FFF2-40B4-BE49-F238E27FC236}">
                  <a16:creationId xmlns:a16="http://schemas.microsoft.com/office/drawing/2014/main" id="{F88A072A-822A-4BE9-95B7-BDA41ABD3056}"/>
                </a:ext>
              </a:extLst>
            </p:cNvPr>
            <p:cNvSpPr txBox="1"/>
            <p:nvPr/>
          </p:nvSpPr>
          <p:spPr>
            <a:xfrm>
              <a:off x="7354669" y="4098107"/>
              <a:ext cx="646331" cy="369332"/>
            </a:xfrm>
            <a:prstGeom prst="rect">
              <a:avLst/>
            </a:prstGeom>
            <a:noFill/>
          </p:spPr>
          <p:txBody>
            <a:bodyPr wrap="none" rtlCol="0">
              <a:spAutoFit/>
            </a:bodyPr>
            <a:lstStyle/>
            <a:p>
              <a:r>
                <a:rPr lang="zh-TW" altLang="en-US" dirty="0"/>
                <a:t>判斷</a:t>
              </a:r>
            </a:p>
          </p:txBody>
        </p:sp>
      </p:grpSp>
    </p:spTree>
    <p:extLst>
      <p:ext uri="{BB962C8B-B14F-4D97-AF65-F5344CB8AC3E}">
        <p14:creationId xmlns:p14="http://schemas.microsoft.com/office/powerpoint/2010/main" val="128682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46D443-515A-471A-8C8A-F18E737219BB}"/>
              </a:ext>
            </a:extLst>
          </p:cNvPr>
          <p:cNvSpPr>
            <a:spLocks noGrp="1"/>
          </p:cNvSpPr>
          <p:nvPr>
            <p:ph type="title"/>
          </p:nvPr>
        </p:nvSpPr>
        <p:spPr/>
        <p:txBody>
          <a:bodyPr/>
          <a:lstStyle/>
          <a:p>
            <a:r>
              <a:rPr lang="zh-TW" altLang="en-US" sz="4800" dirty="0">
                <a:latin typeface="標楷體" panose="03000509000000000000" pitchFamily="65" charset="-120"/>
                <a:ea typeface="標楷體" panose="03000509000000000000" pitchFamily="65" charset="-120"/>
              </a:rPr>
              <a:t>訊號偵測理論</a:t>
            </a:r>
            <a:endParaRPr lang="zh-TW" altLang="en-US" dirty="0"/>
          </a:p>
        </p:txBody>
      </p:sp>
      <p:pic>
        <p:nvPicPr>
          <p:cNvPr id="5" name="內容版面配置區 4">
            <a:extLst>
              <a:ext uri="{FF2B5EF4-FFF2-40B4-BE49-F238E27FC236}">
                <a16:creationId xmlns:a16="http://schemas.microsoft.com/office/drawing/2014/main" id="{75AAAABA-E35F-43AB-BBCA-8D6875EE49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3628" y="2031434"/>
            <a:ext cx="5925704" cy="4149966"/>
          </a:xfrm>
        </p:spPr>
      </p:pic>
      <p:sp>
        <p:nvSpPr>
          <p:cNvPr id="3" name="文字方塊 2">
            <a:extLst>
              <a:ext uri="{FF2B5EF4-FFF2-40B4-BE49-F238E27FC236}">
                <a16:creationId xmlns:a16="http://schemas.microsoft.com/office/drawing/2014/main" id="{697428FB-6D7A-46C4-AE2E-B4C61C77E4C1}"/>
              </a:ext>
            </a:extLst>
          </p:cNvPr>
          <p:cNvSpPr txBox="1"/>
          <p:nvPr/>
        </p:nvSpPr>
        <p:spPr>
          <a:xfrm>
            <a:off x="3418602" y="3364410"/>
            <a:ext cx="277906" cy="1200329"/>
          </a:xfrm>
          <a:prstGeom prst="rect">
            <a:avLst/>
          </a:prstGeom>
          <a:solidFill>
            <a:schemeClr val="bg1"/>
          </a:solidFill>
        </p:spPr>
        <p:txBody>
          <a:bodyPr wrap="square" rtlCol="0">
            <a:spAutoFit/>
          </a:bodyPr>
          <a:lstStyle/>
          <a:p>
            <a:r>
              <a:rPr lang="zh-TW" altLang="en-US" dirty="0"/>
              <a:t>發生機率</a:t>
            </a:r>
          </a:p>
        </p:txBody>
      </p:sp>
      <p:sp>
        <p:nvSpPr>
          <p:cNvPr id="4" name="文字方塊 3">
            <a:extLst>
              <a:ext uri="{FF2B5EF4-FFF2-40B4-BE49-F238E27FC236}">
                <a16:creationId xmlns:a16="http://schemas.microsoft.com/office/drawing/2014/main" id="{150C003A-FD80-42FB-883B-9DB257771F0C}"/>
              </a:ext>
            </a:extLst>
          </p:cNvPr>
          <p:cNvSpPr txBox="1"/>
          <p:nvPr/>
        </p:nvSpPr>
        <p:spPr>
          <a:xfrm>
            <a:off x="1344705" y="1920771"/>
            <a:ext cx="3586685" cy="369332"/>
          </a:xfrm>
          <a:prstGeom prst="rect">
            <a:avLst/>
          </a:prstGeom>
          <a:noFill/>
        </p:spPr>
        <p:txBody>
          <a:bodyPr wrap="square" rtlCol="0">
            <a:spAutoFit/>
          </a:bodyPr>
          <a:lstStyle/>
          <a:p>
            <a:pPr marL="285750" indent="-285750">
              <a:buFont typeface="Wingdings" panose="05000000000000000000" pitchFamily="2" charset="2"/>
              <a:buChar char="Ø"/>
            </a:pPr>
            <a:r>
              <a:rPr lang="zh-TW" altLang="en-US" dirty="0"/>
              <a:t>訊號偵測理論概念圖</a:t>
            </a:r>
          </a:p>
        </p:txBody>
      </p:sp>
      <p:sp>
        <p:nvSpPr>
          <p:cNvPr id="6" name="文字方塊 5">
            <a:extLst>
              <a:ext uri="{FF2B5EF4-FFF2-40B4-BE49-F238E27FC236}">
                <a16:creationId xmlns:a16="http://schemas.microsoft.com/office/drawing/2014/main" id="{ACFC580B-4D1D-4806-8DEA-8C5D203CDB95}"/>
              </a:ext>
            </a:extLst>
          </p:cNvPr>
          <p:cNvSpPr txBox="1"/>
          <p:nvPr/>
        </p:nvSpPr>
        <p:spPr>
          <a:xfrm>
            <a:off x="4995401" y="5922731"/>
            <a:ext cx="2262158" cy="369332"/>
          </a:xfrm>
          <a:prstGeom prst="rect">
            <a:avLst/>
          </a:prstGeom>
          <a:solidFill>
            <a:schemeClr val="bg1"/>
          </a:solidFill>
        </p:spPr>
        <p:txBody>
          <a:bodyPr wrap="none" rtlCol="0">
            <a:spAutoFit/>
          </a:bodyPr>
          <a:lstStyle/>
          <a:p>
            <a:r>
              <a:rPr lang="zh-TW" altLang="en-US" dirty="0"/>
              <a:t>「感覺活動」之強度</a:t>
            </a:r>
          </a:p>
        </p:txBody>
      </p:sp>
    </p:spTree>
    <p:extLst>
      <p:ext uri="{BB962C8B-B14F-4D97-AF65-F5344CB8AC3E}">
        <p14:creationId xmlns:p14="http://schemas.microsoft.com/office/powerpoint/2010/main" val="88728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085414-F046-44F2-89EF-4957715EDDDD}"/>
              </a:ext>
            </a:extLst>
          </p:cNvPr>
          <p:cNvSpPr>
            <a:spLocks noGrp="1"/>
          </p:cNvSpPr>
          <p:nvPr>
            <p:ph type="title"/>
          </p:nvPr>
        </p:nvSpPr>
        <p:spPr/>
        <p:txBody>
          <a:bodyPr/>
          <a:lstStyle/>
          <a:p>
            <a:r>
              <a:rPr lang="zh-TW" altLang="en-US" dirty="0"/>
              <a:t>訊號偵測理論</a:t>
            </a:r>
          </a:p>
        </p:txBody>
      </p:sp>
      <p:sp>
        <p:nvSpPr>
          <p:cNvPr id="3" name="內容版面配置區 2">
            <a:extLst>
              <a:ext uri="{FF2B5EF4-FFF2-40B4-BE49-F238E27FC236}">
                <a16:creationId xmlns:a16="http://schemas.microsoft.com/office/drawing/2014/main" id="{8C520427-ABF6-47CB-95F6-EA8CD9C26808}"/>
              </a:ext>
            </a:extLst>
          </p:cNvPr>
          <p:cNvSpPr>
            <a:spLocks noGrp="1"/>
          </p:cNvSpPr>
          <p:nvPr>
            <p:ph idx="1"/>
          </p:nvPr>
        </p:nvSpPr>
        <p:spPr/>
        <p:txBody>
          <a:bodyPr/>
          <a:lstStyle/>
          <a:p>
            <a:pPr algn="just">
              <a:buFont typeface="Wingdings" panose="05000000000000000000" pitchFamily="2" charset="2"/>
              <a:buChar char="Ø"/>
            </a:pPr>
            <a:r>
              <a:rPr lang="zh-TW" altLang="en-US" sz="2400" dirty="0"/>
              <a:t>影響基準值的變項：</a:t>
            </a:r>
            <a:endParaRPr lang="en-US" altLang="zh-TW" sz="2400" dirty="0"/>
          </a:p>
          <a:p>
            <a:pPr marL="360000" indent="0" algn="just">
              <a:buNone/>
            </a:pPr>
            <a:r>
              <a:rPr lang="en-US" altLang="zh-TW" sz="2400" dirty="0"/>
              <a:t>1.</a:t>
            </a:r>
            <a:r>
              <a:rPr lang="zh-TW" altLang="en-US" dirty="0"/>
              <a:t>出現訊號的可能性</a:t>
            </a:r>
            <a:endParaRPr lang="en-US" altLang="zh-TW" dirty="0"/>
          </a:p>
          <a:p>
            <a:pPr marL="720000" indent="0" algn="just">
              <a:lnSpc>
                <a:spcPct val="125000"/>
              </a:lnSpc>
              <a:spcBef>
                <a:spcPts val="300"/>
              </a:spcBef>
              <a:spcAft>
                <a:spcPts val="300"/>
              </a:spcAft>
              <a:buNone/>
            </a:pPr>
            <a:r>
              <a:rPr lang="zh-TW" altLang="en-US" dirty="0"/>
              <a:t>例如：患者先告訴牙醫某顆牙齒附近很痛，牙醫便傾向把</a:t>
            </a:r>
            <a:r>
              <a:rPr lang="en-US" altLang="zh-TW" dirty="0"/>
              <a:t>X</a:t>
            </a:r>
            <a:r>
              <a:rPr lang="zh-TW" altLang="en-US" dirty="0"/>
              <a:t>光上的可疑斑點，判斷為蛀牙。</a:t>
            </a:r>
            <a:r>
              <a:rPr lang="en-US" altLang="zh-TW" sz="2400" dirty="0"/>
              <a:t>	</a:t>
            </a:r>
          </a:p>
          <a:p>
            <a:pPr marL="360000" indent="0" algn="just">
              <a:lnSpc>
                <a:spcPct val="125000"/>
              </a:lnSpc>
              <a:spcBef>
                <a:spcPts val="300"/>
              </a:spcBef>
              <a:spcAft>
                <a:spcPts val="300"/>
              </a:spcAft>
              <a:buNone/>
            </a:pPr>
            <a:r>
              <a:rPr lang="en-US" altLang="zh-TW" sz="2400" dirty="0"/>
              <a:t>2.</a:t>
            </a:r>
            <a:r>
              <a:rPr lang="zh-TW" altLang="en-US" dirty="0"/>
              <a:t>四種可能結果延伸的成本與效益</a:t>
            </a:r>
            <a:endParaRPr lang="en-US" altLang="zh-TW" dirty="0"/>
          </a:p>
          <a:p>
            <a:pPr marL="720000" indent="0" algn="just">
              <a:lnSpc>
                <a:spcPct val="125000"/>
              </a:lnSpc>
              <a:spcBef>
                <a:spcPts val="300"/>
              </a:spcBef>
              <a:spcAft>
                <a:spcPts val="300"/>
              </a:spcAft>
              <a:buNone/>
            </a:pPr>
            <a:r>
              <a:rPr lang="zh-TW" altLang="en-US" dirty="0"/>
              <a:t>例如：有蛀牙卻判斷沒有，則為漏失，此成本為蛀牙惡化。</a:t>
            </a:r>
            <a:endParaRPr lang="en-US" altLang="zh-TW" dirty="0"/>
          </a:p>
        </p:txBody>
      </p:sp>
    </p:spTree>
    <p:extLst>
      <p:ext uri="{BB962C8B-B14F-4D97-AF65-F5344CB8AC3E}">
        <p14:creationId xmlns:p14="http://schemas.microsoft.com/office/powerpoint/2010/main" val="189080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58306B-E22D-4987-8CAA-9A60126C121C}"/>
              </a:ext>
            </a:extLst>
          </p:cNvPr>
          <p:cNvSpPr>
            <a:spLocks noGrp="1"/>
          </p:cNvSpPr>
          <p:nvPr>
            <p:ph type="title"/>
          </p:nvPr>
        </p:nvSpPr>
        <p:spPr/>
        <p:txBody>
          <a:bodyPr/>
          <a:lstStyle/>
          <a:p>
            <a:r>
              <a:rPr lang="zh-TW" altLang="en-US" dirty="0"/>
              <a:t>訊號偵測理論</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627650C-E3F4-4C8E-92CE-E78D96C5F862}"/>
                  </a:ext>
                </a:extLst>
              </p:cNvPr>
              <p:cNvSpPr>
                <a:spLocks noGrp="1"/>
              </p:cNvSpPr>
              <p:nvPr>
                <p:ph idx="1"/>
              </p:nvPr>
            </p:nvSpPr>
            <p:spPr/>
            <p:txBody>
              <a:bodyPr>
                <a:normAutofit/>
              </a:bodyPr>
              <a:lstStyle/>
              <a:p>
                <a:pPr algn="just">
                  <a:buFont typeface="Wingdings" panose="05000000000000000000" pitchFamily="2" charset="2"/>
                  <a:buChar char="Ø"/>
                </a:pPr>
                <a:r>
                  <a:rPr lang="zh-TW" altLang="en-US" sz="2400" dirty="0"/>
                  <a:t>敏感度之概念：</a:t>
                </a:r>
                <a:endParaRPr lang="en-US" altLang="zh-TW" sz="2400" dirty="0"/>
              </a:p>
              <a:p>
                <a:pPr marL="702900" indent="-342900" algn="just">
                  <a:lnSpc>
                    <a:spcPct val="125000"/>
                  </a:lnSpc>
                  <a:spcBef>
                    <a:spcPts val="300"/>
                  </a:spcBef>
                  <a:spcAft>
                    <a:spcPts val="300"/>
                  </a:spcAft>
                  <a:buFont typeface="Wingdings" panose="05000000000000000000" pitchFamily="2" charset="2"/>
                  <a:buChar char="l"/>
                </a:pPr>
                <a:r>
                  <a:rPr lang="zh-TW" altLang="en-US" sz="2200" dirty="0"/>
                  <a:t>敏感度</a:t>
                </a:r>
                <a:r>
                  <a:rPr lang="en-US" altLang="zh-TW" sz="2200" dirty="0"/>
                  <a:t>(Sensitivity or Detectability, d’</a:t>
                </a:r>
                <a:r>
                  <a:rPr lang="zh-TW" altLang="en-US" sz="2200" dirty="0"/>
                  <a:t> </a:t>
                </a:r>
                <a:r>
                  <a:rPr lang="en-US" altLang="zh-TW" sz="2200" dirty="0"/>
                  <a:t>)</a:t>
                </a:r>
                <a:r>
                  <a:rPr lang="zh-TW" altLang="en-US" sz="2200" dirty="0"/>
                  <a:t>藉由兩條分配曲線的分離程度來測量。相當於兩分配曲線其平均數之差的標準差單位數，即 </a:t>
                </a:r>
                <a:r>
                  <a:rPr lang="en-US" altLang="zh-TW" sz="2400" dirty="0"/>
                  <a:t>d’=</a:t>
                </a:r>
                <a14:m>
                  <m:oMath xmlns:m="http://schemas.openxmlformats.org/officeDocument/2006/math">
                    <m:f>
                      <m:fPr>
                        <m:ctrlPr>
                          <a:rPr lang="en-US" altLang="zh-TW" sz="2400" i="1" smtClean="0">
                            <a:latin typeface="Cambria Math" panose="02040503050406030204" pitchFamily="18" charset="0"/>
                          </a:rPr>
                        </m:ctrlPr>
                      </m:fPr>
                      <m:num>
                        <m:r>
                          <m:rPr>
                            <m:nor/>
                          </m:rPr>
                          <a:rPr lang="el-GR" altLang="zh-TW" sz="2400"/>
                          <m:t>μ</m:t>
                        </m:r>
                        <m:r>
                          <m:rPr>
                            <m:sty m:val="p"/>
                          </m:rPr>
                          <a:rPr lang="en-US" altLang="zh-TW" sz="2400" i="1" baseline="-25000" smtClean="0">
                            <a:latin typeface="Cambria Math" panose="02040503050406030204" pitchFamily="18" charset="0"/>
                          </a:rPr>
                          <m:t>S</m:t>
                        </m:r>
                        <m:r>
                          <m:rPr>
                            <m:sty m:val="p"/>
                          </m:rPr>
                          <a:rPr lang="en-US" altLang="zh-TW" sz="2400" i="1" baseline="-25000">
                            <a:latin typeface="Cambria Math" panose="02040503050406030204" pitchFamily="18" charset="0"/>
                          </a:rPr>
                          <m:t>N</m:t>
                        </m:r>
                        <m:r>
                          <a:rPr lang="en-US" altLang="zh-TW" sz="2400" i="1" smtClean="0">
                            <a:latin typeface="Cambria Math" panose="02040503050406030204" pitchFamily="18" charset="0"/>
                          </a:rPr>
                          <m:t>−</m:t>
                        </m:r>
                        <m:r>
                          <m:rPr>
                            <m:nor/>
                          </m:rPr>
                          <a:rPr lang="el-GR" altLang="zh-TW" sz="2400"/>
                          <m:t>μ</m:t>
                        </m:r>
                        <m:r>
                          <a:rPr lang="en-US" altLang="zh-TW" sz="2400" b="0" i="1" baseline="-25000" smtClean="0">
                            <a:latin typeface="Cambria Math" panose="02040503050406030204" pitchFamily="18" charset="0"/>
                          </a:rPr>
                          <m:t>𝑁</m:t>
                        </m:r>
                      </m:num>
                      <m:den>
                        <m:r>
                          <m:rPr>
                            <m:nor/>
                          </m:rPr>
                          <a:rPr lang="el-GR" altLang="zh-TW" sz="2400"/>
                          <m:t>σ</m:t>
                        </m:r>
                      </m:den>
                    </m:f>
                  </m:oMath>
                </a14:m>
                <a:endParaRPr lang="en-US" altLang="zh-TW" sz="2400" dirty="0"/>
              </a:p>
              <a:p>
                <a:pPr marL="702900" indent="-342900" algn="just">
                  <a:lnSpc>
                    <a:spcPct val="125000"/>
                  </a:lnSpc>
                  <a:spcBef>
                    <a:spcPts val="300"/>
                  </a:spcBef>
                  <a:spcAft>
                    <a:spcPts val="300"/>
                  </a:spcAft>
                  <a:buFont typeface="Wingdings" panose="05000000000000000000" pitchFamily="2" charset="2"/>
                  <a:buChar char="l"/>
                </a:pPr>
                <a:r>
                  <a:rPr lang="zh-TW" altLang="en-US" sz="2200" dirty="0"/>
                  <a:t>若敏感度越小，表示兩分配的重疊區域越大，則判斷錯誤的機率越大</a:t>
                </a:r>
                <a:r>
                  <a:rPr lang="en-US" altLang="zh-TW" sz="2200" dirty="0"/>
                  <a:t>(</a:t>
                </a:r>
                <a:r>
                  <a:rPr lang="zh-TW" altLang="en-US" sz="2200" dirty="0"/>
                  <a:t>誤警</a:t>
                </a:r>
                <a:r>
                  <a:rPr lang="en-US" altLang="zh-TW" sz="2200" dirty="0"/>
                  <a:t>+</a:t>
                </a:r>
                <a:r>
                  <a:rPr lang="zh-TW" altLang="en-US" sz="2200" dirty="0"/>
                  <a:t>漏失</a:t>
                </a:r>
                <a:r>
                  <a:rPr lang="en-US" altLang="zh-TW" sz="2200" dirty="0"/>
                  <a:t>)</a:t>
                </a:r>
                <a:r>
                  <a:rPr lang="zh-TW" altLang="en-US" sz="2200" dirty="0"/>
                  <a:t>。反之。</a:t>
                </a:r>
                <a:endParaRPr lang="en-US" altLang="zh-TW" sz="2200" dirty="0"/>
              </a:p>
              <a:p>
                <a:pPr marL="702900" indent="-342900" algn="just">
                  <a:lnSpc>
                    <a:spcPct val="125000"/>
                  </a:lnSpc>
                  <a:spcBef>
                    <a:spcPts val="300"/>
                  </a:spcBef>
                  <a:spcAft>
                    <a:spcPts val="300"/>
                  </a:spcAft>
                  <a:buFont typeface="Wingdings" panose="05000000000000000000" pitchFamily="2" charset="2"/>
                  <a:buChar char="l"/>
                </a:pPr>
                <a:r>
                  <a:rPr lang="en-US" altLang="zh-TW" sz="2200" dirty="0" err="1"/>
                  <a:t>Wickens</a:t>
                </a:r>
                <a:r>
                  <a:rPr lang="en-US" altLang="zh-TW" sz="2200" dirty="0"/>
                  <a:t>(1984)</a:t>
                </a:r>
                <a:r>
                  <a:rPr lang="zh-TW" altLang="en-US" sz="2200" dirty="0"/>
                  <a:t>的研究顯示，當實驗者提供受測者記憶輔具</a:t>
                </a:r>
                <a:r>
                  <a:rPr lang="en-US" altLang="zh-TW" sz="2200" dirty="0"/>
                  <a:t>(memory aids)</a:t>
                </a:r>
                <a:r>
                  <a:rPr lang="zh-TW" altLang="en-US" sz="2200" dirty="0"/>
                  <a:t>時，敏感度會增加。例如：以牙科為例，若能提供較佳的</a:t>
                </a:r>
                <a:r>
                  <a:rPr lang="en-US" altLang="zh-TW" sz="2200" dirty="0"/>
                  <a:t>X</a:t>
                </a:r>
                <a:r>
                  <a:rPr lang="zh-TW" altLang="en-US" sz="2200" dirty="0"/>
                  <a:t>光設備和底片，或者提供真正蛀牙洞的參考</a:t>
                </a:r>
                <a:r>
                  <a:rPr lang="en-US" altLang="zh-TW" sz="2200" dirty="0"/>
                  <a:t>X</a:t>
                </a:r>
                <a:r>
                  <a:rPr lang="zh-TW" altLang="en-US" sz="2200" dirty="0"/>
                  <a:t>光片，作為比較範本，則可以提高敏感度。</a:t>
                </a:r>
                <a:endParaRPr lang="en-US" altLang="zh-TW" sz="2200" dirty="0"/>
              </a:p>
              <a:p>
                <a:pPr marL="0" indent="0" algn="just">
                  <a:lnSpc>
                    <a:spcPct val="125000"/>
                  </a:lnSpc>
                  <a:spcBef>
                    <a:spcPts val="300"/>
                  </a:spcBef>
                  <a:spcAft>
                    <a:spcPts val="300"/>
                  </a:spcAft>
                  <a:buNone/>
                </a:pPr>
                <a:endParaRPr lang="zh-TW" altLang="en-US" sz="2400" dirty="0"/>
              </a:p>
            </p:txBody>
          </p:sp>
        </mc:Choice>
        <mc:Fallback xmlns="">
          <p:sp>
            <p:nvSpPr>
              <p:cNvPr id="3" name="內容版面配置區 2">
                <a:extLst>
                  <a:ext uri="{FF2B5EF4-FFF2-40B4-BE49-F238E27FC236}">
                    <a16:creationId xmlns:a16="http://schemas.microsoft.com/office/drawing/2014/main" id="{8627650C-E3F4-4C8E-92CE-E78D96C5F862}"/>
                  </a:ext>
                </a:extLst>
              </p:cNvPr>
              <p:cNvSpPr>
                <a:spLocks noGrp="1" noRot="1" noChangeAspect="1" noMove="1" noResize="1" noEditPoints="1" noAdjustHandles="1" noChangeArrowheads="1" noChangeShapeType="1" noTextEdit="1"/>
              </p:cNvSpPr>
              <p:nvPr>
                <p:ph idx="1"/>
              </p:nvPr>
            </p:nvSpPr>
            <p:spPr>
              <a:blipFill>
                <a:blip r:embed="rId2"/>
                <a:stretch>
                  <a:fillRect l="-1697" t="-2121" r="-169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8358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96FEEF-FD04-4BC3-88FF-884A2F9772F2}"/>
              </a:ext>
            </a:extLst>
          </p:cNvPr>
          <p:cNvSpPr>
            <a:spLocks noGrp="1"/>
          </p:cNvSpPr>
          <p:nvPr>
            <p:ph type="ctrTitle"/>
          </p:nvPr>
        </p:nvSpPr>
        <p:spPr>
          <a:xfrm>
            <a:off x="1100051" y="619299"/>
            <a:ext cx="11241742" cy="3566160"/>
          </a:xfrm>
        </p:spPr>
        <p:txBody>
          <a:bodyPr>
            <a:normAutofit/>
          </a:bodyPr>
          <a:lstStyle/>
          <a:p>
            <a:r>
              <a:rPr lang="zh-TW" altLang="en-US" sz="5000" dirty="0">
                <a:latin typeface="標楷體" panose="03000509000000000000" pitchFamily="65" charset="-120"/>
                <a:ea typeface="標楷體" panose="03000509000000000000" pitchFamily="65" charset="-120"/>
              </a:rPr>
              <a:t>工作記憶</a:t>
            </a:r>
            <a:r>
              <a:rPr lang="en-US" altLang="zh-TW" sz="4000" dirty="0">
                <a:latin typeface="標楷體" panose="03000509000000000000" pitchFamily="65" charset="-120"/>
                <a:ea typeface="標楷體" panose="03000509000000000000" pitchFamily="65" charset="-120"/>
              </a:rPr>
              <a:t>(Working Memory)</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副標題 2">
            <a:extLst>
              <a:ext uri="{FF2B5EF4-FFF2-40B4-BE49-F238E27FC236}">
                <a16:creationId xmlns:a16="http://schemas.microsoft.com/office/drawing/2014/main" id="{15CFBEA8-06F3-4BC6-8DB1-6C5CA0813C38}"/>
              </a:ext>
            </a:extLst>
          </p:cNvPr>
          <p:cNvSpPr>
            <a:spLocks noGrp="1"/>
          </p:cNvSpPr>
          <p:nvPr>
            <p:ph type="subTitle" idx="1"/>
          </p:nvPr>
        </p:nvSpPr>
        <p:spPr/>
        <p:txBody>
          <a:bodyPr>
            <a:normAutofit/>
          </a:bodyPr>
          <a:lstStyle/>
          <a:p>
            <a:endParaRPr lang="zh-TW" altLang="en-US" dirty="0"/>
          </a:p>
        </p:txBody>
      </p:sp>
    </p:spTree>
    <p:extLst>
      <p:ext uri="{BB962C8B-B14F-4D97-AF65-F5344CB8AC3E}">
        <p14:creationId xmlns:p14="http://schemas.microsoft.com/office/powerpoint/2010/main" val="152006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B34C57-B89A-4058-87F6-88F10313A589}"/>
              </a:ext>
            </a:extLst>
          </p:cNvPr>
          <p:cNvSpPr>
            <a:spLocks noGrp="1"/>
          </p:cNvSpPr>
          <p:nvPr>
            <p:ph type="title"/>
          </p:nvPr>
        </p:nvSpPr>
        <p:spPr/>
        <p:txBody>
          <a:bodyPr/>
          <a:lstStyle/>
          <a:p>
            <a:r>
              <a:rPr lang="zh-TW" altLang="en-US" dirty="0"/>
              <a:t>工作記憶</a:t>
            </a:r>
          </a:p>
        </p:txBody>
      </p:sp>
      <p:sp>
        <p:nvSpPr>
          <p:cNvPr id="3" name="內容版面配置區 2">
            <a:extLst>
              <a:ext uri="{FF2B5EF4-FFF2-40B4-BE49-F238E27FC236}">
                <a16:creationId xmlns:a16="http://schemas.microsoft.com/office/drawing/2014/main" id="{5CB412C5-8DBD-45E8-9DCA-10EC87F51CC1}"/>
              </a:ext>
            </a:extLst>
          </p:cNvPr>
          <p:cNvSpPr>
            <a:spLocks noGrp="1"/>
          </p:cNvSpPr>
          <p:nvPr>
            <p:ph idx="1"/>
          </p:nvPr>
        </p:nvSpPr>
        <p:spPr>
          <a:xfrm>
            <a:off x="339365" y="1845734"/>
            <a:ext cx="11736371" cy="4196847"/>
          </a:xfrm>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sz="2400" dirty="0"/>
              <a:t>人類的記憶系統可以概念化成為三個子系統或歷程，即感覺儲存 </a:t>
            </a:r>
            <a:r>
              <a:rPr lang="en-US" altLang="zh-TW" sz="2400" dirty="0"/>
              <a:t>(sensory</a:t>
            </a:r>
            <a:r>
              <a:rPr lang="zh-TW" altLang="en-US" sz="2400" dirty="0"/>
              <a:t> </a:t>
            </a:r>
            <a:r>
              <a:rPr lang="en-US" altLang="zh-TW" sz="2400" dirty="0"/>
              <a:t>storage)</a:t>
            </a:r>
            <a:r>
              <a:rPr lang="zh-TW" altLang="en-US" sz="2400" dirty="0"/>
              <a:t>、工作記憶 </a:t>
            </a:r>
            <a:r>
              <a:rPr lang="en-US" altLang="zh-TW" sz="2400" dirty="0"/>
              <a:t>(working memory) </a:t>
            </a:r>
            <a:r>
              <a:rPr lang="zh-TW" altLang="en-US" sz="2400" dirty="0"/>
              <a:t>和長期記憶 </a:t>
            </a:r>
            <a:r>
              <a:rPr lang="en-US" altLang="zh-TW" sz="2400" dirty="0"/>
              <a:t>(long-term memory)</a:t>
            </a:r>
            <a:r>
              <a:rPr lang="zh-TW" altLang="en-US" sz="2400" dirty="0"/>
              <a:t>。</a:t>
            </a:r>
            <a:endParaRPr lang="en-US" altLang="zh-TW" sz="2400" dirty="0"/>
          </a:p>
          <a:p>
            <a:pPr>
              <a:lnSpc>
                <a:spcPct val="125000"/>
              </a:lnSpc>
              <a:spcBef>
                <a:spcPts val="300"/>
              </a:spcBef>
              <a:spcAft>
                <a:spcPts val="300"/>
              </a:spcAft>
              <a:buFont typeface="Wingdings" panose="05000000000000000000" pitchFamily="2" charset="2"/>
              <a:buChar char="Ø"/>
            </a:pPr>
            <a:r>
              <a:rPr lang="zh-TW" altLang="en-US" sz="2400" dirty="0"/>
              <a:t>感覺儲存 </a:t>
            </a:r>
            <a:endParaRPr lang="en-US" altLang="zh-TW" sz="2400" dirty="0"/>
          </a:p>
          <a:p>
            <a:pPr marL="360000" indent="0">
              <a:lnSpc>
                <a:spcPct val="125000"/>
              </a:lnSpc>
              <a:spcBef>
                <a:spcPts val="300"/>
              </a:spcBef>
              <a:spcAft>
                <a:spcPts val="300"/>
              </a:spcAft>
              <a:buNone/>
            </a:pPr>
            <a:r>
              <a:rPr lang="zh-TW" altLang="en-US" sz="2200" dirty="0"/>
              <a:t>每個感覺器官似乎都有一個短暫的存儲機制，儲存人感覺到的資訊，是最短暫的記憶。</a:t>
            </a:r>
            <a:endParaRPr lang="en-US" altLang="zh-TW" sz="2200" dirty="0"/>
          </a:p>
          <a:p>
            <a:pPr marL="702900" indent="-342900">
              <a:lnSpc>
                <a:spcPct val="125000"/>
              </a:lnSpc>
              <a:spcBef>
                <a:spcPts val="300"/>
              </a:spcBef>
              <a:spcAft>
                <a:spcPts val="300"/>
              </a:spcAft>
              <a:buFont typeface="Wingdings" panose="05000000000000000000" pitchFamily="2" charset="2"/>
              <a:buChar char="l"/>
            </a:pPr>
            <a:r>
              <a:rPr lang="zh-TW" altLang="en-US" sz="2200" dirty="0"/>
              <a:t>常見的兩種感覺儲存機制：</a:t>
            </a:r>
            <a:endParaRPr lang="en-US" altLang="zh-TW" sz="2200" dirty="0"/>
          </a:p>
          <a:p>
            <a:pPr marL="360000" indent="0">
              <a:lnSpc>
                <a:spcPct val="125000"/>
              </a:lnSpc>
              <a:spcBef>
                <a:spcPts val="300"/>
              </a:spcBef>
              <a:spcAft>
                <a:spcPts val="300"/>
              </a:spcAft>
              <a:buNone/>
            </a:pPr>
            <a:r>
              <a:rPr lang="en-US" altLang="zh-TW" sz="2200" dirty="0"/>
              <a:t>	1.</a:t>
            </a:r>
            <a:r>
              <a:rPr lang="zh-TW" altLang="en-US" sz="2200" dirty="0"/>
              <a:t>殘像儲存</a:t>
            </a:r>
            <a:r>
              <a:rPr lang="en-US" altLang="zh-TW" sz="2200" dirty="0"/>
              <a:t>(iconic</a:t>
            </a:r>
            <a:r>
              <a:rPr lang="zh-TW" altLang="en-US" sz="2200" dirty="0"/>
              <a:t> </a:t>
            </a:r>
            <a:r>
              <a:rPr lang="en-US" altLang="zh-TW" sz="2200" dirty="0"/>
              <a:t>storage)</a:t>
            </a:r>
            <a:r>
              <a:rPr lang="zh-TW" altLang="en-US" sz="2200" dirty="0"/>
              <a:t>：與視覺系統有關，視覺刺激在螢幕上一閃即過，則殘像儲存會短暫保存此影像，維持的時間通常短於一秒鐘。</a:t>
            </a:r>
            <a:endParaRPr lang="en-US" altLang="zh-TW" sz="2200" dirty="0"/>
          </a:p>
          <a:p>
            <a:pPr marL="360000" indent="0">
              <a:lnSpc>
                <a:spcPct val="125000"/>
              </a:lnSpc>
              <a:spcBef>
                <a:spcPts val="300"/>
              </a:spcBef>
              <a:spcAft>
                <a:spcPts val="300"/>
              </a:spcAft>
              <a:buNone/>
            </a:pPr>
            <a:r>
              <a:rPr lang="en-US" altLang="zh-TW" sz="2200" dirty="0"/>
              <a:t>	2.</a:t>
            </a:r>
            <a:r>
              <a:rPr lang="zh-TW" altLang="en-US" sz="2200" dirty="0"/>
              <a:t>餘音儲存</a:t>
            </a:r>
            <a:r>
              <a:rPr lang="en-US" altLang="zh-TW" sz="2200" dirty="0"/>
              <a:t>(echoic storage)</a:t>
            </a:r>
            <a:r>
              <a:rPr lang="zh-TW" altLang="en-US" sz="2200" dirty="0"/>
              <a:t>：與聽覺系統有關，可以持續數秒鐘。</a:t>
            </a:r>
            <a:endParaRPr lang="en-US" altLang="zh-TW" sz="2200" dirty="0"/>
          </a:p>
        </p:txBody>
      </p:sp>
    </p:spTree>
    <p:extLst>
      <p:ext uri="{BB962C8B-B14F-4D97-AF65-F5344CB8AC3E}">
        <p14:creationId xmlns:p14="http://schemas.microsoft.com/office/powerpoint/2010/main" val="141966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B1DE99-95F5-4222-A76B-6F5A32BD1ADA}"/>
              </a:ext>
            </a:extLst>
          </p:cNvPr>
          <p:cNvSpPr>
            <a:spLocks noGrp="1"/>
          </p:cNvSpPr>
          <p:nvPr>
            <p:ph type="title"/>
          </p:nvPr>
        </p:nvSpPr>
        <p:spPr/>
        <p:txBody>
          <a:bodyPr/>
          <a:lstStyle/>
          <a:p>
            <a:r>
              <a:rPr lang="zh-TW" altLang="en-US" dirty="0"/>
              <a:t>工作記憶</a:t>
            </a:r>
          </a:p>
        </p:txBody>
      </p:sp>
      <p:sp>
        <p:nvSpPr>
          <p:cNvPr id="3" name="內容版面配置區 2">
            <a:extLst>
              <a:ext uri="{FF2B5EF4-FFF2-40B4-BE49-F238E27FC236}">
                <a16:creationId xmlns:a16="http://schemas.microsoft.com/office/drawing/2014/main" id="{EEF34871-95A2-46A5-87A2-796B1A19BDF6}"/>
              </a:ext>
            </a:extLst>
          </p:cNvPr>
          <p:cNvSpPr>
            <a:spLocks noGrp="1"/>
          </p:cNvSpPr>
          <p:nvPr>
            <p:ph idx="1"/>
          </p:nvPr>
        </p:nvSpPr>
        <p:spPr/>
        <p:txBody>
          <a:bodyPr>
            <a:normAutofit fontScale="92500" lnSpcReduction="20000"/>
          </a:bodyPr>
          <a:lstStyle/>
          <a:p>
            <a:pPr>
              <a:lnSpc>
                <a:spcPct val="135000"/>
              </a:lnSpc>
              <a:spcBef>
                <a:spcPts val="300"/>
              </a:spcBef>
              <a:spcAft>
                <a:spcPts val="300"/>
              </a:spcAft>
              <a:buFont typeface="Wingdings" panose="05000000000000000000" pitchFamily="2" charset="2"/>
              <a:buChar char="Ø"/>
            </a:pPr>
            <a:r>
              <a:rPr lang="zh-TW" altLang="en-US" sz="2200" dirty="0"/>
              <a:t>資訊可從感覺儲存經編碼而傳到工作記憶，且能將資訊保留在工作記憶裡。</a:t>
            </a:r>
            <a:endParaRPr lang="en-US" altLang="zh-TW" sz="2200" dirty="0"/>
          </a:p>
          <a:p>
            <a:pPr marL="0" indent="0">
              <a:lnSpc>
                <a:spcPct val="135000"/>
              </a:lnSpc>
              <a:spcBef>
                <a:spcPts val="300"/>
              </a:spcBef>
              <a:spcAft>
                <a:spcPts val="300"/>
              </a:spcAft>
              <a:buNone/>
            </a:pPr>
            <a:r>
              <a:rPr lang="zh-TW" altLang="en-US" sz="2200" dirty="0"/>
              <a:t>一、符碼類型：</a:t>
            </a:r>
            <a:endParaRPr lang="en-US" altLang="zh-TW" sz="2200" dirty="0"/>
          </a:p>
          <a:p>
            <a:pPr marL="360000" indent="0" algn="just">
              <a:lnSpc>
                <a:spcPct val="135000"/>
              </a:lnSpc>
              <a:spcBef>
                <a:spcPts val="300"/>
              </a:spcBef>
              <a:spcAft>
                <a:spcPts val="300"/>
              </a:spcAft>
              <a:buNone/>
            </a:pPr>
            <a:r>
              <a:rPr lang="en-US" altLang="zh-TW" dirty="0">
                <a:latin typeface="Times New Roman" panose="02020603050405020304" pitchFamily="18" charset="0"/>
                <a:ea typeface="標楷體" panose="03000509000000000000" pitchFamily="65" charset="-120"/>
              </a:rPr>
              <a:t>1.</a:t>
            </a:r>
            <a:r>
              <a:rPr lang="zh-TW" altLang="en-US" dirty="0">
                <a:latin typeface="Times New Roman" panose="02020603050405020304" pitchFamily="18" charset="0"/>
                <a:ea typeface="標楷體" panose="03000509000000000000" pitchFamily="65" charset="-120"/>
              </a:rPr>
              <a:t>視像符碼</a:t>
            </a:r>
            <a:r>
              <a:rPr lang="en-US" altLang="zh-TW" dirty="0">
                <a:latin typeface="Times New Roman" panose="02020603050405020304" pitchFamily="18" charset="0"/>
                <a:ea typeface="標楷體" panose="03000509000000000000" pitchFamily="65" charset="-120"/>
              </a:rPr>
              <a:t>(visual codes)</a:t>
            </a:r>
            <a:r>
              <a:rPr lang="zh-TW" altLang="en-US" dirty="0">
                <a:latin typeface="Times New Roman" panose="02020603050405020304" pitchFamily="18" charset="0"/>
                <a:ea typeface="標楷體" panose="03000509000000000000" pitchFamily="65" charset="-120"/>
              </a:rPr>
              <a:t>：當聽到「ㄍㄡˇ」的聲音時，則能產生「狗」的視像符碼。</a:t>
            </a:r>
            <a:endParaRPr lang="en-US" altLang="zh-TW" dirty="0">
              <a:latin typeface="Times New Roman" panose="02020603050405020304" pitchFamily="18" charset="0"/>
              <a:ea typeface="標楷體" panose="03000509000000000000" pitchFamily="65" charset="-120"/>
            </a:endParaRPr>
          </a:p>
          <a:p>
            <a:pPr marL="360000" indent="0" algn="just">
              <a:lnSpc>
                <a:spcPct val="135000"/>
              </a:lnSpc>
              <a:spcBef>
                <a:spcPts val="300"/>
              </a:spcBef>
              <a:spcAft>
                <a:spcPts val="300"/>
              </a:spcAft>
              <a:buNone/>
            </a:pPr>
            <a:r>
              <a:rPr lang="en-US" altLang="zh-TW" dirty="0">
                <a:latin typeface="Times New Roman" panose="02020603050405020304" pitchFamily="18" charset="0"/>
                <a:ea typeface="標楷體" panose="03000509000000000000" pitchFamily="65" charset="-120"/>
              </a:rPr>
              <a:t>2.</a:t>
            </a:r>
            <a:r>
              <a:rPr lang="zh-TW" altLang="en-US" dirty="0">
                <a:latin typeface="Times New Roman" panose="02020603050405020304" pitchFamily="18" charset="0"/>
                <a:ea typeface="標楷體" panose="03000509000000000000" pitchFamily="65" charset="-120"/>
              </a:rPr>
              <a:t>音聲符碼</a:t>
            </a:r>
            <a:r>
              <a:rPr lang="en-US" altLang="zh-TW" dirty="0">
                <a:latin typeface="Times New Roman" panose="02020603050405020304" pitchFamily="18" charset="0"/>
                <a:ea typeface="標楷體" panose="03000509000000000000" pitchFamily="65" charset="-120"/>
              </a:rPr>
              <a:t>(phonetic codes)</a:t>
            </a:r>
            <a:r>
              <a:rPr lang="zh-TW" altLang="en-US" dirty="0">
                <a:latin typeface="Times New Roman" panose="02020603050405020304" pitchFamily="18" charset="0"/>
                <a:ea typeface="標楷體" panose="03000509000000000000" pitchFamily="65" charset="-120"/>
              </a:rPr>
              <a:t>：當閱讀「狗」字所產生的「ㄍㄡˇ」聲。</a:t>
            </a:r>
            <a:endParaRPr lang="en-US" altLang="zh-TW" dirty="0">
              <a:latin typeface="Times New Roman" panose="02020603050405020304" pitchFamily="18" charset="0"/>
              <a:ea typeface="標楷體" panose="03000509000000000000" pitchFamily="65" charset="-120"/>
            </a:endParaRPr>
          </a:p>
          <a:p>
            <a:pPr marL="360000" indent="0" algn="just">
              <a:lnSpc>
                <a:spcPct val="135000"/>
              </a:lnSpc>
              <a:spcBef>
                <a:spcPts val="300"/>
              </a:spcBef>
              <a:spcAft>
                <a:spcPts val="300"/>
              </a:spcAft>
              <a:buNone/>
            </a:pPr>
            <a:r>
              <a:rPr lang="en-US" altLang="zh-TW" dirty="0">
                <a:latin typeface="Times New Roman" panose="02020603050405020304" pitchFamily="18" charset="0"/>
                <a:ea typeface="標楷體" panose="03000509000000000000" pitchFamily="65" charset="-120"/>
              </a:rPr>
              <a:t>3.</a:t>
            </a:r>
            <a:r>
              <a:rPr lang="zh-TW" altLang="en-US" dirty="0">
                <a:latin typeface="Times New Roman" panose="02020603050405020304" pitchFamily="18" charset="0"/>
                <a:ea typeface="標楷體" panose="03000509000000000000" pitchFamily="65" charset="-120"/>
              </a:rPr>
              <a:t>語意符碼</a:t>
            </a:r>
            <a:r>
              <a:rPr lang="en-US" altLang="zh-TW" dirty="0">
                <a:latin typeface="Times New Roman" panose="02020603050405020304" pitchFamily="18" charset="0"/>
                <a:ea typeface="標楷體" panose="03000509000000000000" pitchFamily="65" charset="-120"/>
              </a:rPr>
              <a:t>(semantic codes)</a:t>
            </a:r>
            <a:r>
              <a:rPr lang="zh-TW" altLang="en-US" dirty="0">
                <a:latin typeface="Times New Roman" panose="02020603050405020304" pitchFamily="18" charset="0"/>
                <a:ea typeface="標楷體" panose="03000509000000000000" pitchFamily="65" charset="-120"/>
              </a:rPr>
              <a:t>：一塊手錶，我們即可以在腦中形成一個圖像，也可以表達為一種計時工具。</a:t>
            </a:r>
            <a:endParaRPr lang="en-US" altLang="zh-TW" dirty="0">
              <a:latin typeface="Times New Roman" panose="02020603050405020304" pitchFamily="18" charset="0"/>
              <a:ea typeface="標楷體" panose="03000509000000000000" pitchFamily="65" charset="-120"/>
            </a:endParaRPr>
          </a:p>
          <a:p>
            <a:pPr marL="360000" indent="0" algn="just">
              <a:lnSpc>
                <a:spcPct val="135000"/>
              </a:lnSpc>
              <a:spcBef>
                <a:spcPts val="300"/>
              </a:spcBef>
              <a:spcAft>
                <a:spcPts val="300"/>
              </a:spcAft>
              <a:buNone/>
            </a:pPr>
            <a:endParaRPr lang="en-US" altLang="zh-TW" dirty="0">
              <a:latin typeface="Times New Roman" panose="02020603050405020304" pitchFamily="18" charset="0"/>
              <a:ea typeface="標楷體" panose="03000509000000000000" pitchFamily="65" charset="-120"/>
            </a:endParaRPr>
          </a:p>
          <a:p>
            <a:pPr algn="just">
              <a:lnSpc>
                <a:spcPct val="135000"/>
              </a:lnSpc>
              <a:spcBef>
                <a:spcPts val="300"/>
              </a:spcBef>
              <a:spcAft>
                <a:spcPts val="300"/>
              </a:spcAft>
              <a:buFont typeface="Wingdings" panose="05000000000000000000" pitchFamily="2" charset="2"/>
              <a:buChar char="Ø"/>
            </a:pPr>
            <a:r>
              <a:rPr lang="en-US" altLang="zh-TW" dirty="0">
                <a:latin typeface="Times New Roman" panose="02020603050405020304" pitchFamily="18" charset="0"/>
                <a:ea typeface="標楷體" panose="03000509000000000000" pitchFamily="65" charset="-120"/>
              </a:rPr>
              <a:t>Conrad(1964)</a:t>
            </a:r>
            <a:r>
              <a:rPr lang="zh-TW" altLang="en-US" dirty="0">
                <a:latin typeface="Times New Roman" panose="02020603050405020304" pitchFamily="18" charset="0"/>
                <a:ea typeface="標楷體" panose="03000509000000000000" pitchFamily="65" charset="-120"/>
              </a:rPr>
              <a:t>研究發現，在閱讀文字後，有聽覺上的而非視覺上的混淆現象，稱為</a:t>
            </a:r>
            <a:r>
              <a:rPr lang="en-US" altLang="zh-TW" dirty="0">
                <a:latin typeface="Times New Roman" panose="02020603050405020304" pitchFamily="18" charset="0"/>
                <a:ea typeface="標楷體" panose="03000509000000000000" pitchFamily="65" charset="-120"/>
              </a:rPr>
              <a:t>Conrad</a:t>
            </a:r>
            <a:r>
              <a:rPr lang="zh-TW" altLang="en-US" dirty="0">
                <a:latin typeface="Times New Roman" panose="02020603050405020304" pitchFamily="18" charset="0"/>
                <a:ea typeface="標楷體" panose="03000509000000000000" pitchFamily="65" charset="-120"/>
              </a:rPr>
              <a:t>效應。例如：英文字</a:t>
            </a:r>
            <a:r>
              <a:rPr lang="en-US" altLang="zh-TW" dirty="0">
                <a:latin typeface="Times New Roman" panose="02020603050405020304" pitchFamily="18" charset="0"/>
                <a:ea typeface="標楷體" panose="03000509000000000000" pitchFamily="65" charset="-120"/>
              </a:rPr>
              <a:t>E</a:t>
            </a:r>
            <a:r>
              <a:rPr lang="zh-TW" altLang="en-US" dirty="0">
                <a:latin typeface="Times New Roman" panose="02020603050405020304" pitchFamily="18" charset="0"/>
                <a:ea typeface="標楷體" panose="03000509000000000000" pitchFamily="65" charset="-120"/>
              </a:rPr>
              <a:t>容易被回憶成</a:t>
            </a:r>
            <a:r>
              <a:rPr lang="en-US" altLang="zh-TW" dirty="0">
                <a:latin typeface="Times New Roman" panose="02020603050405020304" pitchFamily="18" charset="0"/>
                <a:ea typeface="標楷體" panose="03000509000000000000" pitchFamily="65" charset="-120"/>
              </a:rPr>
              <a:t>D(</a:t>
            </a:r>
            <a:r>
              <a:rPr lang="zh-TW" altLang="en-US" dirty="0">
                <a:latin typeface="Times New Roman" panose="02020603050405020304" pitchFamily="18" charset="0"/>
                <a:ea typeface="標楷體" panose="03000509000000000000" pitchFamily="65" charset="-120"/>
              </a:rPr>
              <a:t>因聲音像</a:t>
            </a:r>
            <a:r>
              <a:rPr lang="en-US" altLang="zh-TW" dirty="0">
                <a:latin typeface="Times New Roman" panose="02020603050405020304" pitchFamily="18" charset="0"/>
                <a:ea typeface="標楷體" panose="03000509000000000000" pitchFamily="65" charset="-120"/>
              </a:rPr>
              <a:t>E)</a:t>
            </a:r>
            <a:r>
              <a:rPr lang="zh-TW" altLang="en-US" dirty="0">
                <a:latin typeface="Times New Roman" panose="02020603050405020304" pitchFamily="18" charset="0"/>
                <a:ea typeface="標楷體" panose="03000509000000000000" pitchFamily="65" charset="-120"/>
              </a:rPr>
              <a:t>而非</a:t>
            </a:r>
            <a:r>
              <a:rPr lang="en-US" altLang="zh-TW" dirty="0">
                <a:latin typeface="Times New Roman" panose="02020603050405020304" pitchFamily="18" charset="0"/>
                <a:ea typeface="標楷體" panose="03000509000000000000" pitchFamily="65" charset="-120"/>
              </a:rPr>
              <a:t>F(</a:t>
            </a:r>
            <a:r>
              <a:rPr lang="zh-TW" altLang="en-US" dirty="0">
                <a:latin typeface="Times New Roman" panose="02020603050405020304" pitchFamily="18" charset="0"/>
                <a:ea typeface="標楷體" panose="03000509000000000000" pitchFamily="65" charset="-120"/>
              </a:rPr>
              <a:t>雖其形狀像</a:t>
            </a:r>
            <a:r>
              <a:rPr lang="en-US" altLang="zh-TW" dirty="0">
                <a:latin typeface="Times New Roman" panose="02020603050405020304" pitchFamily="18" charset="0"/>
                <a:ea typeface="標楷體" panose="03000509000000000000" pitchFamily="65" charset="-120"/>
              </a:rPr>
              <a:t>F)</a:t>
            </a:r>
            <a:r>
              <a:rPr lang="zh-TW" altLang="en-US" dirty="0">
                <a:latin typeface="Times New Roman" panose="02020603050405020304" pitchFamily="18" charset="0"/>
                <a:ea typeface="標楷體" panose="03000509000000000000" pitchFamily="65" charset="-120"/>
              </a:rPr>
              <a:t>。</a:t>
            </a:r>
          </a:p>
          <a:p>
            <a:pPr marL="360000" indent="0">
              <a:buNone/>
            </a:pPr>
            <a:r>
              <a:rPr lang="en-US" altLang="zh-TW" sz="2200" dirty="0"/>
              <a:t>	</a:t>
            </a:r>
          </a:p>
          <a:p>
            <a:pPr marL="360000" indent="0">
              <a:buNone/>
            </a:pPr>
            <a:endParaRPr lang="en-US" altLang="zh-TW" sz="2200" dirty="0"/>
          </a:p>
        </p:txBody>
      </p:sp>
    </p:spTree>
    <p:extLst>
      <p:ext uri="{BB962C8B-B14F-4D97-AF65-F5344CB8AC3E}">
        <p14:creationId xmlns:p14="http://schemas.microsoft.com/office/powerpoint/2010/main" val="2634663330"/>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自訂 2">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3475</TotalTime>
  <Words>2963</Words>
  <Application>Microsoft Office PowerPoint</Application>
  <PresentationFormat>寬螢幕</PresentationFormat>
  <Paragraphs>169</Paragraphs>
  <Slides>28</Slides>
  <Notes>10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28</vt:i4>
      </vt:variant>
    </vt:vector>
  </HeadingPairs>
  <TitlesOfParts>
    <vt:vector size="37" baseType="lpstr">
      <vt:lpstr>標楷體</vt:lpstr>
      <vt:lpstr>Arial</vt:lpstr>
      <vt:lpstr>Calibri</vt:lpstr>
      <vt:lpstr>Cambria Math</vt:lpstr>
      <vt:lpstr>Nunito</vt:lpstr>
      <vt:lpstr>Roboto</vt:lpstr>
      <vt:lpstr>Times New Roman</vt:lpstr>
      <vt:lpstr>Wingdings</vt:lpstr>
      <vt:lpstr>回顧</vt:lpstr>
      <vt:lpstr>訊號偵測理論(Signal Detection Theory, SDT)</vt:lpstr>
      <vt:lpstr>訊號偵測理論</vt:lpstr>
      <vt:lpstr>訊號偵測理論</vt:lpstr>
      <vt:lpstr>訊號偵測理論</vt:lpstr>
      <vt:lpstr>訊號偵測理論</vt:lpstr>
      <vt:lpstr>訊號偵測理論</vt:lpstr>
      <vt:lpstr>工作記憶(Working Memory)</vt:lpstr>
      <vt:lpstr>工作記憶</vt:lpstr>
      <vt:lpstr>工作記憶</vt:lpstr>
      <vt:lpstr>工作記憶</vt:lpstr>
      <vt:lpstr>工作記憶</vt:lpstr>
      <vt:lpstr>Predicting distracted driving: The role of individual differences in working memory 預測分心駕駛：個體差異在工作記憶中的作用</vt:lpstr>
      <vt:lpstr>Introduction</vt:lpstr>
      <vt:lpstr>Introduction</vt:lpstr>
      <vt:lpstr>Introduction</vt:lpstr>
      <vt:lpstr>Method</vt:lpstr>
      <vt:lpstr>Method</vt:lpstr>
      <vt:lpstr>Method</vt:lpstr>
      <vt:lpstr>Method</vt:lpstr>
      <vt:lpstr>Method</vt:lpstr>
      <vt:lpstr>Method</vt:lpstr>
      <vt:lpstr>Result</vt:lpstr>
      <vt:lpstr>Result</vt:lpstr>
      <vt:lpstr>Result</vt:lpstr>
      <vt:lpstr>Result</vt:lpstr>
      <vt:lpstr>Result</vt:lpstr>
      <vt:lpstr>Result</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訊號偵測理論</dc:title>
  <dc:creator>瑀婕 陳</dc:creator>
  <cp:lastModifiedBy>瑀婕 陳</cp:lastModifiedBy>
  <cp:revision>2</cp:revision>
  <dcterms:created xsi:type="dcterms:W3CDTF">2021-09-25T12:51:25Z</dcterms:created>
  <dcterms:modified xsi:type="dcterms:W3CDTF">2021-10-12T10:15:26Z</dcterms:modified>
</cp:coreProperties>
</file>